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1685" r:id="rId3"/>
    <p:sldId id="1687" r:id="rId4"/>
    <p:sldId id="1686" r:id="rId5"/>
    <p:sldId id="1606" r:id="rId6"/>
    <p:sldId id="1402" r:id="rId7"/>
    <p:sldId id="1440" r:id="rId8"/>
    <p:sldId id="1441" r:id="rId9"/>
    <p:sldId id="1442" r:id="rId10"/>
    <p:sldId id="1531" r:id="rId11"/>
    <p:sldId id="1568" r:id="rId12"/>
    <p:sldId id="1602" r:id="rId13"/>
    <p:sldId id="1603" r:id="rId14"/>
    <p:sldId id="1570" r:id="rId15"/>
    <p:sldId id="991" r:id="rId16"/>
    <p:sldId id="1572" r:id="rId17"/>
    <p:sldId id="1573" r:id="rId18"/>
    <p:sldId id="1571" r:id="rId19"/>
    <p:sldId id="1577" r:id="rId20"/>
    <p:sldId id="1691" r:id="rId21"/>
    <p:sldId id="1688" r:id="rId22"/>
    <p:sldId id="1689" r:id="rId23"/>
    <p:sldId id="1690" r:id="rId24"/>
    <p:sldId id="1692" r:id="rId25"/>
    <p:sldId id="1607" r:id="rId26"/>
    <p:sldId id="1585" r:id="rId27"/>
    <p:sldId id="1564" r:id="rId28"/>
    <p:sldId id="320" r:id="rId29"/>
    <p:sldId id="1447" r:id="rId30"/>
    <p:sldId id="1588" r:id="rId31"/>
    <p:sldId id="1567" r:id="rId32"/>
    <p:sldId id="1566" r:id="rId33"/>
    <p:sldId id="1525" r:id="rId34"/>
    <p:sldId id="1526" r:id="rId35"/>
    <p:sldId id="1416" r:id="rId36"/>
    <p:sldId id="1443" r:id="rId37"/>
    <p:sldId id="1594" r:id="rId38"/>
    <p:sldId id="1459" r:id="rId39"/>
    <p:sldId id="1693" r:id="rId40"/>
    <p:sldId id="1694" r:id="rId41"/>
    <p:sldId id="1698" r:id="rId42"/>
    <p:sldId id="1696" r:id="rId43"/>
    <p:sldId id="1697" r:id="rId44"/>
    <p:sldId id="1699" r:id="rId45"/>
    <p:sldId id="15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86538"/>
  </p:normalViewPr>
  <p:slideViewPr>
    <p:cSldViewPr snapToGrid="0" snapToObjects="1">
      <p:cViewPr varScale="1">
        <p:scale>
          <a:sx n="71" d="100"/>
          <a:sy n="71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2:45:06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95,'840'0,"-806"-2,-1-1,0-2,51-15,-47 10,1 2,51-4,-75 11,162-16,-105 9,1 2,125 7,-72 1,1740-2,-1836 2,0 1,33 7,-30-4,42 2,-23-6,7 0,87 13,-77-6,0-4,123-5,-72-3,269 4,-364 0,0 1,37 9,-33-5,38 3,359-7,-215-4,-163 5,81 14,-67-7,9 2,-34-5,68 4,-104-11,174 9,-145-5,-1 1,1 1,54 20,-57-17,1 0,0-2,0-1,1-2,-1 0,1-2,37-1,4-3,-28-1,0 3,-1 1,75 12,-49-2,0-4,1-2,109-7,-55-1,-74 4,18-1,1-1,95-16,73-14,-189 25,-1 3,76 2,30-1,-77-12,-55 10,1 0,21-2,132 6,12-1,-164-2,36-9,-38 7,0 1,23-2,55 3,55-7,-30-1,152 4,-226 5,67-11,-64 6,54-1,-49 5,61-11,-19 1,-3 1,-37 4,67-1,349 10,-434 1,61 11,17 1,342-11,-238-5,2817 2,-3010-2,-1-1,1-1,-1-2,34-10,0 0,-14 8,0 2,1 3,-1 1,54 6,4-2,340-2,-422 2,0 0,39 9,-37-5,0-2,29 2,-18-6,3 1,0 1,68 12,-72-9,0-1,-1-1,56-4,33 3,-50 11,-55-8,0-1,24 2,30-7,-52 0,0 0,-1 2,1 0,28 6,-37-2,-10 0,-24 2,-21-3,-9-2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32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1,'41'-1,"-1"2,0 2,60 12,-68-9,50 3,-58-8,0 1,1 1,-2 2,33 9,-17-3,1-1,1-3,-1-1,49 0,25 4,-5 7,-48-6,67 2,-112-13,31 1,0 3,57 10,-13 7,-29-5,-1-3,1-3,95 3,98 3,129-4,-276-13,-73 3,62 11,19 1,201-12,-163-3,-100-2,56-9,28-2,-61 12,-18 1,99-15,-84 7,0 4,127 5,-73 3,530-3,-601-5,-54 4,-1 1,1-1,-1 1,1-1,-1 0,1 0,-1 0,0 0,1-1,-1 1,0 0,0-1,0 0,0 1,0-1,-1 0,1 0,0 0,2-4,-2-4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38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0 421,'59'-3,"-1"-3,87-19,16-3,-90 18,130-9,213 20,-388-2,-1-2,33-7,28-3,56 9,-77 4,82-11,-46-5,-27 2,122-5,-37 5,5-1,-32 17,106-4,-129-12,-62 6,66-1,1474 8,-725 3,3202-2,-4036 2,1 0,38 10,-36-6,53 4,487-9,-275-3,307 2,-403-16,-16 0,-43 18,75-4,-88-24,129-18,-224 37,22-1,0 3,1 2,80 6,-26-1,-42-1,80-3,-76-11,-54 8,1 1,22-2,44 4,-53 3,-1-2,59-9,-33 1,-1 3,1 3,86 5,82-5,-153-11,-54 9,0 1,24-3,147 6,-111 2,-76-1,12 0,-14 0,0 0,0 0,0 0,0 0,1 0,-1 0,0 0,0 0,0 0,1 0,-1 0,0 0,0 0,0 0,0 0,1 0,-1 1,0-1,0 0,0 0,0 0,1 0,-1 0,0 0,0 0,0 1,0-1,0 0,1 0,-1 0,0 0,0 0,0 1,0-1,0 0,0 0,0 0,0 0,0 1,0-1,0 0,0 0,0 0,0 1,0-1,0 0,0 0,0 1,-7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42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0 124,'99'1,"104"16,-80-6,0-5,136-12,-56-20,-135 18,122-30,-132 23,-1 3,1 3,72-3,-50 13,-45 1,-1-2,1-1,65-11,-37 2,1 2,-1 3,117 7,-67 0,1010-2,-1098 2,0 0,48 12,-8-1,-1-1,-28-5,71 5,574-11,-319-3,691 2,-1023-2,60-10,1-1,320 8,-228 7,533-2,-701-1,1-1,0 0,-1-1,20-7,-32 9,17-4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2:45:12.7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0 301,'44'3,"1"1,82 20,-81-14,-1-2,70 4,480-12,-260-2,-170 4,184-4,-225-12,11-1,464 12,-310 6,1040-3,-1281 2,58 10,-71-6,0-2,0-1,0-2,38-4,220-24,-105 5,-156 18,43-10,-43 7,51-4,23-3,-5 0,-12 4,-1-4,108-30,-139 32,90-7,-36 6,149-25,-176 27,-4 0,101 0,-66 10,118 4,-190 2,73 20,-78-15,1-2,56 4,11-12,-71-1,1 1,-1 2,52 8,123 28,-173-33,61 1,-60-5,59 9,-6 2,1-4,157-8,-113-2,752 2,-838-3,60-9,40-4,53 18,79-4,-148-12,40-1,285 14,-213 2,-57-16,5 0,383 16,-544-3,63-11,16-1,117-17,-23 2,-72 14,-75 7,77-1,461 10,-570 1,-1 1,1 1,52 16,-1 0,-58-16,0 1,18 9,-19-7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2:45:30.3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1,'15'1,"0"1,0 1,0 0,-1 1,24 10,25 6,126 32,-169-47,0 0,0-1,25 1,-20-3,39 10,-36-6,1-2,32 2,-40-5,1 1,-1 1,0 1,0 0,30 12,-31-9,0-1,0-1,1-1,0 0,0-2,0 0,29-2,29 2,-4 12,-56-9,39 4,323-6,-194-6,394 3,-552 2,0 1,35 7,-33-4,53 4,-31-9,92 15,-109-11,73 0,-17-2,-20 11,-53-10,0 0,23 2,2-3,68 14,-57-9,1-3,-1-2,79-5,-27-1,1055 3,-1139-1,0-1,42-11,-40 8,0 0,29-1,478 5,-256 3,-158 0,134-5,-141-11,-68 7,61-2,-55 9,0-3,61-10,-45 4,0 4,124 5,-76 2,517-2,-591-2,65-12,-64 8,61-3,-54 9,15 0,84-10,-7-4,234 8,-213 8,-119-4,62-12,33-1,9 0,2-1,-103 14,1-2,0-2,-1-1,77-25,-83 21,1 1,0 3,0 1,41-1,162 8,-99 2,2283-3,-2218 18,-113-6,79 15,-109-14,132 8,-99-23,-55 0,0 2,0 1,65 12,52 25,-53-18,-49-10,-4-4,73-1,-115-5,-34-1,-4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2:45:34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32,'1455'0,"-1414"-1,65-13,28-1,468 14,-289 3,397-2,-679 1,0 2,33 8,39 3,7 1,-73-8,54 2,-76-9,18 1,1 1,34 6,-22-1,92 1,-24-4,-89 1,-6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0:45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0 180,'4'3,"0"0,0-1,-1 1,2-1,-1 0,0 0,0 0,1 0,-1-1,1 0,-1 0,6 1,60 2,-54-3,263-1,-130-1,-62-3,125-23,-123 14,111-4,100 0,207 4,-330 15,6 12,-53-1,44 3,54 1,-226-17,313 17,-206-8,171-7,7 0,-176 12,11 1,460-12,-299-5,-39-14,-6 0,-185 16,-1 1,-1-3,1-1,76-15,290-89,-387 101,1 1,-1 1,36 0,-29 3,63-11,-40 2,74-2,13-2,-79 7,111 2,-267 6,21-1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0:58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91,'31'2,"-1"1,0 2,0 1,41 14,5 0,-35-9,70 12,-38-13,-1 0,85 1,-125-9,58 10,-54-6,37 2,115-8,37 1,-108 13,15 0,424-11,-285-5,1131 2,-1345-2,61-11,51-3,-113 16,-2-3,67-11,-51 6,1 2,131 6,-80 3,-108-3,46 1,1-3,95-15,-120 11,45 0,-45 4,48-9,-25 2,73-2,36-6,-86 8,0 3,119 8,-67 0,1163-2,-1249 3,61 9,20 2,361-11,-252-5,602 2,-655-15,-16 0,-24 16,-71 1,0-3,81-12,-18-1,-65 8,-3-7,-50 8,0 1,24-1,402 2,-226 5,-182-2,1-2,70-14,-63 10,0 1,-1 2,77 6,60-4,-179 1,0 0,0-1,0 1,0 0,0-1,0 1,0-1,0 0,0 1,0-1,0 0,0 0,0 0,-1-1,1 1,0 0,-1-1,2-1,4-10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15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1 121,'873'0,"-822"-2,62-11,-60 6,55-1,32 9,96-2,-197-4,1-2,-1-2,56-20,-81 25,-12 4,0-1,-1 0,1 1,0-1,0 0,0 0,0 0,-1 0,1 0,0-1,-1 1,1 0,-1-1,0 1,1-1,-1 0,1-1,3-12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20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1 152,'1597'0,"-1397"-15,-17 0,626 14,-388 3,228-2,-617-2,0-1,32-8,38-2,60 11,-96 4,-1-4,67-9,-48 1,164 4,-22 2,-101-10,38-1,608 13,-370 4,3451-2,-3807-2,61-10,23-3,419 12,-283 6,218-3,-441 2,64 11,-62-6,59 1,-24-8,62 1,-118 1,0 1,0 1,-1 0,25 10,-22-6,0-2,0 0,52 4,78-7,-141-3,26 2,-1 2,1 1,48 14,-44-9,1-2,50 3,381-9,-231-5,88 3,-375 0,-9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03:01:24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0 211,'41'2,"-1"3,1 0,38 13,-32-8,74 8,-75-16,144 16,-69 1,207 6,-153-11,-9 0,794-12,-462-4,-362 3,155-3,-141-12,33-2,17 18,92-4,-139-15,-72 6,-19 4,256-19,398 27,-682-3,-1-1,0-2,51-14,-45 9,70-8,167-12,-185 18,-20 2,95-1,-107 9,-1-4,0-2,68-18,-100 20,16-1,69-3,27-3,-48-3,1 3,111 0,-2-2,2 1,778 15,-938 2,-1 1,1 2,48 15,29 3,-21-9,184 2,203-18,-460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40049-B8DB-7B41-83D8-43F42EB60E3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1E653-667E-B348-BD5A-1C4E7BC02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1E653-667E-B348-BD5A-1C4E7BC02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5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1E653-667E-B348-BD5A-1C4E7BC020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2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1E653-667E-B348-BD5A-1C4E7BC020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5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1F42-9769-45F4-99F7-909E1BAAFDF2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921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1F42-9769-45F4-99F7-909E1BAAFDF2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890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1F42-9769-45F4-99F7-909E1BAAFDF2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328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1F42-9769-45F4-99F7-909E1BAAFDF2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343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1E653-667E-B348-BD5A-1C4E7BC020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6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EAD9-D816-0349-8027-E1260C81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A2D84-A85D-3E4E-A1EC-2C3FAB170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F0BE-93F8-A24B-BF4A-DB86479B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77F44-D9D9-8E4D-8379-F058D93E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0043-E6ED-A84F-B2F2-4CFB8897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6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8F56-2140-9A42-B9CE-1F54BAEA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ACC13-158A-EF4E-8872-A60D2629F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FA9F3-A84E-F548-9D95-0CF1DD33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CEE4A-A5CD-204D-916E-05364232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2D86-1F90-4647-9988-5A485869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A680E-6DDE-4D40-AAE4-9C7ABFE58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78C69-8C05-2140-A2D7-F48E7566F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1FC8C-E51B-414A-91DA-0D786614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14AF-2C86-924E-BE3F-553D5485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E941-E8CA-6048-9612-C4DD0E58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3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5540-C2B1-6B42-BDDA-B13D163A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22A6-1ABB-4B42-ABAD-D2ADCED1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6AB5F-BDCC-DF44-B329-23842D29C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0D9E3-EC47-4B47-BE1C-D85D1C3C9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90F90-8F87-D442-B8F2-1AFB4BD4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4B4E-E5D3-9748-B5D5-7520E557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AAB44-EB69-764F-A4F6-62AEDFE15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D3AC-38D7-D240-9AAA-CBE3D38D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77B8-6EE3-8749-AEDF-A7FB173F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D6A4-F60E-6A40-9120-E312BB0A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1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0B8B-0067-884E-A99C-80CC73A5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D095-D955-0E45-99E2-58B9AD58B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2E4BA-251E-6041-A398-A50259C92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1EF5F-9F47-304E-9D9E-F261F693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8F722-8AD1-4943-B3BE-AA9D78B5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0F94D-09A7-964A-A707-8EE87D99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711F-E4BC-6B41-8C48-35AD8936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C5EB-0498-394A-91B0-9B1135F70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4CA01-DF36-554D-9F45-06134F898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09F29-F131-014A-A023-E8AFC8FBD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83480-3DDE-654E-8BEE-A2C4A7854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5101C-D267-BB47-B244-7AA4EA2A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472CF-ECB7-3842-85E4-9C7BD7B7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B9702-1957-1946-9919-9B2F0FF8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D044-7069-A943-A244-683C8C73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29DF9-6DD7-404A-97FE-FB70A9A2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AF8EE-A20E-3E43-899F-9B926CE9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85D9D-C7BA-DB49-BDF5-3B3E8E94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6BC95-7E9E-2A4E-9E77-9A4A2F2B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89BE0-4153-C04B-AD1F-F1886222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BD941-37D4-7C40-B4A8-9E1F64E4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4086-64BA-D24B-A25A-6A009EDF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C70B-8FC2-CC48-B88C-4E84C3CD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DD679-991E-3E4E-9827-8F87F1DDC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7C44-0C93-FD4A-91CC-66AB24C28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85CDC-6F1F-6B4D-9887-50FDAAEA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08611-07AA-CD4F-9385-22045EF7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BCAB-782C-9A49-967B-117AE5C1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4F163-507D-ED43-BF4E-FDB4264A9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5ABDD-731B-E145-B783-31E752DA3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A0A1D-C384-5546-816F-B51C3AD6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3B90C-77C7-FF4C-9105-2DFC9F71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07D5-19C8-D847-BAC5-181FBF13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9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4EB46-D232-4E42-9660-A682DC02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D818F-ADDF-C34C-9D03-C0AC1A3E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A959-0854-0D4F-B3C7-D97E85646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8C66A-C97E-B849-B449-CE4530321297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40857-0CCC-1444-8DB0-BDEB27A21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26CB-BB91-8647-9F1F-5D0EA078B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5602B-AD3B-CE40-AD96-C5D313991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4.png"/><Relationship Id="rId4" Type="http://schemas.openxmlformats.org/officeDocument/2006/relationships/image" Target="../media/image21.jpe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5.png"/><Relationship Id="rId5" Type="http://schemas.openxmlformats.org/officeDocument/2006/relationships/image" Target="../media/image22.jpeg"/><Relationship Id="rId10" Type="http://schemas.openxmlformats.org/officeDocument/2006/relationships/image" Target="../media/image24.png"/><Relationship Id="rId4" Type="http://schemas.openxmlformats.org/officeDocument/2006/relationships/image" Target="../media/image21.jpe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png"/><Relationship Id="rId18" Type="http://schemas.openxmlformats.org/officeDocument/2006/relationships/image" Target="../media/image32.jpg"/><Relationship Id="rId3" Type="http://schemas.openxmlformats.org/officeDocument/2006/relationships/image" Target="../media/image17.png"/><Relationship Id="rId7" Type="http://schemas.openxmlformats.org/officeDocument/2006/relationships/image" Target="../media/image18.jpg"/><Relationship Id="rId12" Type="http://schemas.openxmlformats.org/officeDocument/2006/relationships/image" Target="../media/image25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4.png"/><Relationship Id="rId5" Type="http://schemas.openxmlformats.org/officeDocument/2006/relationships/image" Target="../media/image22.jpe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0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6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10.xml"/><Relationship Id="rId1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joshua.martin@vanderbilt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5C95-D1B9-CC4E-B81D-1F7E444E8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411" y="236668"/>
            <a:ext cx="10343177" cy="626623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3200" i="1" dirty="0">
                <a:latin typeface="Georgia" panose="02040502050405020303" pitchFamily="18" charset="0"/>
              </a:rPr>
              <a:t>Guest Lecture:</a:t>
            </a: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b="1" dirty="0">
                <a:latin typeface="Georgia" panose="02040502050405020303" pitchFamily="18" charset="0"/>
              </a:rPr>
            </a:br>
            <a:r>
              <a:rPr lang="en-US" sz="3200" b="1" dirty="0">
                <a:latin typeface="Georgia" panose="02040502050405020303" pitchFamily="18" charset="0"/>
              </a:rPr>
              <a:t>Vanderbilt LGBTQ+ Policy Lab</a:t>
            </a:r>
            <a:br>
              <a:rPr lang="en-US" sz="3200" b="1" dirty="0">
                <a:latin typeface="Georgia" panose="02040502050405020303" pitchFamily="18" charset="0"/>
              </a:rPr>
            </a:br>
            <a:r>
              <a:rPr lang="en-US" sz="3200" b="1" dirty="0">
                <a:latin typeface="Georgia" panose="02040502050405020303" pitchFamily="18" charset="0"/>
              </a:rPr>
              <a:t>and</a:t>
            </a:r>
            <a:br>
              <a:rPr lang="en-US" sz="3200" b="1" dirty="0">
                <a:latin typeface="Georgia" panose="02040502050405020303" pitchFamily="18" charset="0"/>
              </a:rPr>
            </a:br>
            <a:r>
              <a:rPr lang="en-US" sz="3200" b="1" dirty="0">
                <a:latin typeface="Georgia" panose="02040502050405020303" pitchFamily="18" charset="0"/>
              </a:rPr>
              <a:t>How Economists Think About LGBTQ+ People</a:t>
            </a:r>
            <a:br>
              <a:rPr lang="en-US" sz="3200" b="1" dirty="0">
                <a:latin typeface="Georgia" panose="02040502050405020303" pitchFamily="18" charset="0"/>
              </a:rPr>
            </a:br>
            <a:br>
              <a:rPr lang="en-US" sz="3200" b="1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Josh Martin (</a:t>
            </a:r>
            <a:r>
              <a:rPr lang="en-US" sz="3200" i="1" dirty="0">
                <a:latin typeface="Georgia" panose="02040502050405020303" pitchFamily="18" charset="0"/>
              </a:rPr>
              <a:t>he/him</a:t>
            </a:r>
            <a:r>
              <a:rPr lang="en-US" sz="3200" dirty="0">
                <a:latin typeface="Georgia" panose="02040502050405020303" pitchFamily="18" charset="0"/>
              </a:rPr>
              <a:t>)</a:t>
            </a: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Postdoctoral Researcher</a:t>
            </a: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Vanderbilt LGBTQ+ Policy Lab</a:t>
            </a: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dirty="0">
                <a:latin typeface="Georgia" panose="02040502050405020303" pitchFamily="18" charset="0"/>
              </a:rPr>
              <a:t>Center for Research on Inequality &amp; Health</a:t>
            </a:r>
            <a:br>
              <a:rPr lang="en-US" sz="3200" dirty="0">
                <a:latin typeface="Georgia" panose="02040502050405020303" pitchFamily="18" charset="0"/>
              </a:rPr>
            </a:br>
            <a:br>
              <a:rPr lang="en-US" sz="3200" dirty="0">
                <a:latin typeface="Georgia" panose="02040502050405020303" pitchFamily="18" charset="0"/>
              </a:rPr>
            </a:br>
            <a:r>
              <a:rPr lang="en-US" sz="3200" b="1" dirty="0">
                <a:latin typeface="Georgia" panose="02040502050405020303" pitchFamily="18" charset="0"/>
              </a:rPr>
              <a:t>GSS 1160 Sex &amp; Society</a:t>
            </a:r>
            <a:br>
              <a:rPr lang="en-US" sz="3200" b="1" dirty="0">
                <a:latin typeface="Georgia" panose="02040502050405020303" pitchFamily="18" charset="0"/>
              </a:rPr>
            </a:br>
            <a:r>
              <a:rPr lang="en-US" sz="3200" b="1" dirty="0">
                <a:latin typeface="Georgia" panose="02040502050405020303" pitchFamily="18" charset="0"/>
              </a:rPr>
              <a:t>March 4, 2024</a:t>
            </a:r>
          </a:p>
        </p:txBody>
      </p:sp>
    </p:spTree>
    <p:extLst>
      <p:ext uri="{BB962C8B-B14F-4D97-AF65-F5344CB8AC3E}">
        <p14:creationId xmlns:p14="http://schemas.microsoft.com/office/powerpoint/2010/main" val="229310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787BBEA-36CD-4FC5-8A79-9CEEC45AD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6" y="0"/>
            <a:ext cx="4391215" cy="41439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63324-DDB9-4484-96F1-B0C27924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33" y="4385847"/>
            <a:ext cx="5699464" cy="239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84A7E-5F28-42C8-B581-FC8BB26B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69" y="176859"/>
            <a:ext cx="4723834" cy="3790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97786-3593-4620-B1CE-30430816C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057" y="1579552"/>
            <a:ext cx="3019584" cy="208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BCBAC-EF92-4A49-AC99-38266D471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795" y="4252269"/>
            <a:ext cx="5179273" cy="24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C1870-B594-2BC1-166C-03025480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00" y="0"/>
            <a:ext cx="904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5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5FD6A-1E80-F44C-DF29-FCF7F20E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3"/>
            <a:ext cx="12192000" cy="67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2B18-ED33-63FC-00F3-926D9CE5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The Vanderbilt LGBTQ+ Policy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C952-6710-0A81-5F69-B8900F2C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2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02CD4-82CA-D23E-E91C-228C5EA5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" y="0"/>
            <a:ext cx="1176590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399B1-4C35-E6A7-E8FD-B2F9314180D8}"/>
              </a:ext>
            </a:extLst>
          </p:cNvPr>
          <p:cNvSpPr txBox="1"/>
          <p:nvPr/>
        </p:nvSpPr>
        <p:spPr>
          <a:xfrm>
            <a:off x="2898842" y="3244334"/>
            <a:ext cx="74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9977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B0D59D-5136-43FA-A0B7-6EEE0F3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65" y="349282"/>
            <a:ext cx="3841627" cy="1888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04" name="TextBox 3">
            <a:extLst>
              <a:ext uri="{FF2B5EF4-FFF2-40B4-BE49-F238E27FC236}">
                <a16:creationId xmlns:a16="http://schemas.microsoft.com/office/drawing/2014/main" id="{F9E376C0-A4D6-44A0-82D8-0EEF88DD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188" y="1852225"/>
            <a:ext cx="1554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Tara McKay,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Sociologist,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6" name="TextBox 17">
            <a:extLst>
              <a:ext uri="{FF2B5EF4-FFF2-40B4-BE49-F238E27FC236}">
                <a16:creationId xmlns:a16="http://schemas.microsoft.com/office/drawing/2014/main" id="{19AE3F44-9D42-4E7E-9987-4CBDAEFCA82E}"/>
              </a:ext>
            </a:extLst>
          </p:cNvPr>
          <p:cNvSpPr txBox="1">
            <a:spLocks/>
          </p:cNvSpPr>
          <p:nvPr/>
        </p:nvSpPr>
        <p:spPr bwMode="auto">
          <a:xfrm>
            <a:off x="90887" y="1855102"/>
            <a:ext cx="1555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Kitt Carpenter, Economist, Director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EF00463-1F55-492E-A55B-BCE18C435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8" y="321556"/>
            <a:ext cx="1009174" cy="1494292"/>
          </a:xfrm>
          <a:prstGeom prst="rect">
            <a:avLst/>
          </a:prstGeom>
        </p:spPr>
      </p:pic>
      <p:pic>
        <p:nvPicPr>
          <p:cNvPr id="45" name="Picture 3" descr="C:\Users\christopher\Dropbox\christopher work backup 10152011\Business\Talks\LGBT Policy Lab\gilbert gonzales.png">
            <a:extLst>
              <a:ext uri="{FF2B5EF4-FFF2-40B4-BE49-F238E27FC236}">
                <a16:creationId xmlns:a16="http://schemas.microsoft.com/office/drawing/2014/main" id="{CEC7233C-2BFF-4110-9E19-1092FDD6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80" y="361249"/>
            <a:ext cx="1129684" cy="150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5F2F295A-D75F-4F20-9E96-1AC140224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536" y="1859275"/>
            <a:ext cx="2328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Gilbert Gonzales,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Health Services Researcher, Associate Director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6830F-BC61-4942-8ED1-955BDB387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312" y="349282"/>
            <a:ext cx="1129684" cy="15029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A1F561-C378-97C5-499F-CC8A2B2F64D0}"/>
              </a:ext>
            </a:extLst>
          </p:cNvPr>
          <p:cNvSpPr/>
          <p:nvPr/>
        </p:nvSpPr>
        <p:spPr>
          <a:xfrm>
            <a:off x="51736" y="174372"/>
            <a:ext cx="8015735" cy="2283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6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B0D59D-5136-43FA-A0B7-6EEE0F3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65" y="349282"/>
            <a:ext cx="3841627" cy="1888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02" name="Picture 9" descr="C:\Users\christopher\Dropbox\christopher work backup 10152011\Business\Talks\LGBT Policy Lab\ellen armour.jpg">
            <a:extLst>
              <a:ext uri="{FF2B5EF4-FFF2-40B4-BE49-F238E27FC236}">
                <a16:creationId xmlns:a16="http://schemas.microsoft.com/office/drawing/2014/main" id="{F736224F-50C2-407B-A11A-42A3E471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8" y="4741091"/>
            <a:ext cx="1125469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Box 3">
            <a:extLst>
              <a:ext uri="{FF2B5EF4-FFF2-40B4-BE49-F238E27FC236}">
                <a16:creationId xmlns:a16="http://schemas.microsoft.com/office/drawing/2014/main" id="{F9E376C0-A4D6-44A0-82D8-0EEF88DD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188" y="1852225"/>
            <a:ext cx="1554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Tara McKay,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Sociologist,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6" name="TextBox 17">
            <a:extLst>
              <a:ext uri="{FF2B5EF4-FFF2-40B4-BE49-F238E27FC236}">
                <a16:creationId xmlns:a16="http://schemas.microsoft.com/office/drawing/2014/main" id="{19AE3F44-9D42-4E7E-9987-4CBDAEFCA82E}"/>
              </a:ext>
            </a:extLst>
          </p:cNvPr>
          <p:cNvSpPr txBox="1">
            <a:spLocks/>
          </p:cNvSpPr>
          <p:nvPr/>
        </p:nvSpPr>
        <p:spPr bwMode="auto">
          <a:xfrm>
            <a:off x="90887" y="1855102"/>
            <a:ext cx="1555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Kitt Carpenter, Economist, Director</a:t>
            </a:r>
          </a:p>
        </p:txBody>
      </p:sp>
      <p:sp>
        <p:nvSpPr>
          <p:cNvPr id="4109" name="TextBox 20">
            <a:extLst>
              <a:ext uri="{FF2B5EF4-FFF2-40B4-BE49-F238E27FC236}">
                <a16:creationId xmlns:a16="http://schemas.microsoft.com/office/drawing/2014/main" id="{1CF7F7BF-5411-43B7-A83E-8C9271A1A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6" y="6286884"/>
            <a:ext cx="1554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Ellen Armour, Divinity Scholar</a:t>
            </a:r>
          </a:p>
        </p:txBody>
      </p:sp>
      <p:sp>
        <p:nvSpPr>
          <p:cNvPr id="4110" name="TextBox 21">
            <a:extLst>
              <a:ext uri="{FF2B5EF4-FFF2-40B4-BE49-F238E27FC236}">
                <a16:creationId xmlns:a16="http://schemas.microsoft.com/office/drawing/2014/main" id="{8DBCA293-E81D-4480-891D-B4D3F2B3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4195816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Jessica Clarke, Legal Scholar</a:t>
            </a:r>
          </a:p>
        </p:txBody>
      </p:sp>
      <p:sp>
        <p:nvSpPr>
          <p:cNvPr id="4111" name="TextBox 23">
            <a:extLst>
              <a:ext uri="{FF2B5EF4-FFF2-40B4-BE49-F238E27FC236}">
                <a16:creationId xmlns:a16="http://schemas.microsoft.com/office/drawing/2014/main" id="{5472994A-6DE0-4EB4-A253-58BBECE4B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567" y="6254122"/>
            <a:ext cx="1377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Matthew Shaw, Legal Scholar</a:t>
            </a:r>
          </a:p>
        </p:txBody>
      </p:sp>
      <p:pic>
        <p:nvPicPr>
          <p:cNvPr id="4122" name="Picture 1">
            <a:extLst>
              <a:ext uri="{FF2B5EF4-FFF2-40B4-BE49-F238E27FC236}">
                <a16:creationId xmlns:a16="http://schemas.microsoft.com/office/drawing/2014/main" id="{D8AE22DD-ADB6-4B76-85C1-588F523D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03" y="4676019"/>
            <a:ext cx="1050402" cy="15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">
            <a:extLst>
              <a:ext uri="{FF2B5EF4-FFF2-40B4-BE49-F238E27FC236}">
                <a16:creationId xmlns:a16="http://schemas.microsoft.com/office/drawing/2014/main" id="{E618685A-FFCC-4F96-8B2D-797102966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1" y="2628461"/>
            <a:ext cx="1020341" cy="153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5" name="TextBox 23">
            <a:extLst>
              <a:ext uri="{FF2B5EF4-FFF2-40B4-BE49-F238E27FC236}">
                <a16:creationId xmlns:a16="http://schemas.microsoft.com/office/drawing/2014/main" id="{EB4F3354-5607-4106-8835-972A61BF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6269853"/>
            <a:ext cx="1741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Luis Leyva,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Education Scholar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EF00463-1F55-492E-A55B-BCE18C435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8" y="321556"/>
            <a:ext cx="1009174" cy="1494292"/>
          </a:xfrm>
          <a:prstGeom prst="rect">
            <a:avLst/>
          </a:prstGeom>
        </p:spPr>
      </p:pic>
      <p:pic>
        <p:nvPicPr>
          <p:cNvPr id="45" name="Picture 3" descr="C:\Users\christopher\Dropbox\christopher work backup 10152011\Business\Talks\LGBT Policy Lab\gilbert gonzales.png">
            <a:extLst>
              <a:ext uri="{FF2B5EF4-FFF2-40B4-BE49-F238E27FC236}">
                <a16:creationId xmlns:a16="http://schemas.microsoft.com/office/drawing/2014/main" id="{CEC7233C-2BFF-4110-9E19-1092FDD6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80" y="361249"/>
            <a:ext cx="1129684" cy="150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5F2F295A-D75F-4F20-9E96-1AC140224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536" y="1859275"/>
            <a:ext cx="2328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Gilbert Gonzales,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Health Services Researcher, Associate Director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6830F-BC61-4942-8ED1-955BDB387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312" y="349282"/>
            <a:ext cx="1129684" cy="1502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0C46-5749-4874-B3C7-F3CB81529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741" y="4715679"/>
            <a:ext cx="1140959" cy="15815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43D773-A9FC-DCB1-ACF9-62A8798431D2}"/>
              </a:ext>
            </a:extLst>
          </p:cNvPr>
          <p:cNvSpPr/>
          <p:nvPr/>
        </p:nvSpPr>
        <p:spPr>
          <a:xfrm>
            <a:off x="66726" y="2533551"/>
            <a:ext cx="4724545" cy="421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1F561-C378-97C5-499F-CC8A2B2F64D0}"/>
              </a:ext>
            </a:extLst>
          </p:cNvPr>
          <p:cNvSpPr/>
          <p:nvPr/>
        </p:nvSpPr>
        <p:spPr>
          <a:xfrm>
            <a:off x="51736" y="174372"/>
            <a:ext cx="8015735" cy="2283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9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B0D59D-5136-43FA-A0B7-6EEE0F3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65" y="349282"/>
            <a:ext cx="3841627" cy="1888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02" name="Picture 9" descr="C:\Users\christopher\Dropbox\christopher work backup 10152011\Business\Talks\LGBT Policy Lab\ellen armour.jpg">
            <a:extLst>
              <a:ext uri="{FF2B5EF4-FFF2-40B4-BE49-F238E27FC236}">
                <a16:creationId xmlns:a16="http://schemas.microsoft.com/office/drawing/2014/main" id="{F736224F-50C2-407B-A11A-42A3E471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8" y="4741091"/>
            <a:ext cx="1125469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Box 3">
            <a:extLst>
              <a:ext uri="{FF2B5EF4-FFF2-40B4-BE49-F238E27FC236}">
                <a16:creationId xmlns:a16="http://schemas.microsoft.com/office/drawing/2014/main" id="{F9E376C0-A4D6-44A0-82D8-0EEF88DD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188" y="1852225"/>
            <a:ext cx="1554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Tara McKay,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Sociologist,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6" name="TextBox 17">
            <a:extLst>
              <a:ext uri="{FF2B5EF4-FFF2-40B4-BE49-F238E27FC236}">
                <a16:creationId xmlns:a16="http://schemas.microsoft.com/office/drawing/2014/main" id="{19AE3F44-9D42-4E7E-9987-4CBDAEFCA82E}"/>
              </a:ext>
            </a:extLst>
          </p:cNvPr>
          <p:cNvSpPr txBox="1">
            <a:spLocks/>
          </p:cNvSpPr>
          <p:nvPr/>
        </p:nvSpPr>
        <p:spPr bwMode="auto">
          <a:xfrm>
            <a:off x="90887" y="1855102"/>
            <a:ext cx="1555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Kitt Carpenter, Economist, Director</a:t>
            </a:r>
          </a:p>
        </p:txBody>
      </p:sp>
      <p:sp>
        <p:nvSpPr>
          <p:cNvPr id="4107" name="TextBox 18">
            <a:extLst>
              <a:ext uri="{FF2B5EF4-FFF2-40B4-BE49-F238E27FC236}">
                <a16:creationId xmlns:a16="http://schemas.microsoft.com/office/drawing/2014/main" id="{D6326D1D-1EBE-4271-8F75-20445F6BB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234" y="1860810"/>
            <a:ext cx="2389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Kirsty Clark, Social &amp; Psychiatric Epidemiologist,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9" name="TextBox 20">
            <a:extLst>
              <a:ext uri="{FF2B5EF4-FFF2-40B4-BE49-F238E27FC236}">
                <a16:creationId xmlns:a16="http://schemas.microsoft.com/office/drawing/2014/main" id="{1CF7F7BF-5411-43B7-A83E-8C9271A1A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6" y="6286884"/>
            <a:ext cx="1554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Ellen Armour, Divinity Scholar</a:t>
            </a:r>
          </a:p>
        </p:txBody>
      </p:sp>
      <p:sp>
        <p:nvSpPr>
          <p:cNvPr id="4110" name="TextBox 21">
            <a:extLst>
              <a:ext uri="{FF2B5EF4-FFF2-40B4-BE49-F238E27FC236}">
                <a16:creationId xmlns:a16="http://schemas.microsoft.com/office/drawing/2014/main" id="{8DBCA293-E81D-4480-891D-B4D3F2B3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4195816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Jessica Clarke, Legal Scholar</a:t>
            </a:r>
          </a:p>
        </p:txBody>
      </p:sp>
      <p:sp>
        <p:nvSpPr>
          <p:cNvPr id="4111" name="TextBox 23">
            <a:extLst>
              <a:ext uri="{FF2B5EF4-FFF2-40B4-BE49-F238E27FC236}">
                <a16:creationId xmlns:a16="http://schemas.microsoft.com/office/drawing/2014/main" id="{5472994A-6DE0-4EB4-A253-58BBECE4B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567" y="6254122"/>
            <a:ext cx="1377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Matthew Shaw, Legal Scholar</a:t>
            </a:r>
          </a:p>
        </p:txBody>
      </p:sp>
      <p:pic>
        <p:nvPicPr>
          <p:cNvPr id="4122" name="Picture 1">
            <a:extLst>
              <a:ext uri="{FF2B5EF4-FFF2-40B4-BE49-F238E27FC236}">
                <a16:creationId xmlns:a16="http://schemas.microsoft.com/office/drawing/2014/main" id="{D8AE22DD-ADB6-4B76-85C1-588F523D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03" y="4676019"/>
            <a:ext cx="1050402" cy="15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">
            <a:extLst>
              <a:ext uri="{FF2B5EF4-FFF2-40B4-BE49-F238E27FC236}">
                <a16:creationId xmlns:a16="http://schemas.microsoft.com/office/drawing/2014/main" id="{E618685A-FFCC-4F96-8B2D-797102966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1" y="2628461"/>
            <a:ext cx="1020341" cy="153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5" name="TextBox 23">
            <a:extLst>
              <a:ext uri="{FF2B5EF4-FFF2-40B4-BE49-F238E27FC236}">
                <a16:creationId xmlns:a16="http://schemas.microsoft.com/office/drawing/2014/main" id="{EB4F3354-5607-4106-8835-972A61BF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6269853"/>
            <a:ext cx="1741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Luis Leyva,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Education Scholar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EF00463-1F55-492E-A55B-BCE18C435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8" y="321556"/>
            <a:ext cx="1009174" cy="1494292"/>
          </a:xfrm>
          <a:prstGeom prst="rect">
            <a:avLst/>
          </a:prstGeom>
        </p:spPr>
      </p:pic>
      <p:pic>
        <p:nvPicPr>
          <p:cNvPr id="45" name="Picture 3" descr="C:\Users\christopher\Dropbox\christopher work backup 10152011\Business\Talks\LGBT Policy Lab\gilbert gonzales.png">
            <a:extLst>
              <a:ext uri="{FF2B5EF4-FFF2-40B4-BE49-F238E27FC236}">
                <a16:creationId xmlns:a16="http://schemas.microsoft.com/office/drawing/2014/main" id="{CEC7233C-2BFF-4110-9E19-1092FDD6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80" y="361249"/>
            <a:ext cx="1129684" cy="150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5F2F295A-D75F-4F20-9E96-1AC140224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536" y="1859275"/>
            <a:ext cx="2328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Gilbert Gonzales,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Health Services Researcher, Associate Director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6830F-BC61-4942-8ED1-955BDB387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312" y="349282"/>
            <a:ext cx="1129684" cy="1502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0C46-5749-4874-B3C7-F3CB81529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741" y="4715679"/>
            <a:ext cx="1140959" cy="1581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B4E06-971E-4DB0-8729-8D317E3FD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3523" y="358722"/>
            <a:ext cx="1104125" cy="1463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43D773-A9FC-DCB1-ACF9-62A8798431D2}"/>
              </a:ext>
            </a:extLst>
          </p:cNvPr>
          <p:cNvSpPr/>
          <p:nvPr/>
        </p:nvSpPr>
        <p:spPr>
          <a:xfrm>
            <a:off x="66726" y="2533551"/>
            <a:ext cx="4724545" cy="421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1F561-C378-97C5-499F-CC8A2B2F64D0}"/>
              </a:ext>
            </a:extLst>
          </p:cNvPr>
          <p:cNvSpPr/>
          <p:nvPr/>
        </p:nvSpPr>
        <p:spPr>
          <a:xfrm>
            <a:off x="51736" y="174372"/>
            <a:ext cx="8015735" cy="2283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B0D59D-5136-43FA-A0B7-6EEE0F3C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65" y="349282"/>
            <a:ext cx="3841627" cy="1888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02" name="Picture 9" descr="C:\Users\christopher\Dropbox\christopher work backup 10152011\Business\Talks\LGBT Policy Lab\ellen armour.jpg">
            <a:extLst>
              <a:ext uri="{FF2B5EF4-FFF2-40B4-BE49-F238E27FC236}">
                <a16:creationId xmlns:a16="http://schemas.microsoft.com/office/drawing/2014/main" id="{F736224F-50C2-407B-A11A-42A3E471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8" y="4741091"/>
            <a:ext cx="1125469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Box 3">
            <a:extLst>
              <a:ext uri="{FF2B5EF4-FFF2-40B4-BE49-F238E27FC236}">
                <a16:creationId xmlns:a16="http://schemas.microsoft.com/office/drawing/2014/main" id="{F9E376C0-A4D6-44A0-82D8-0EEF88DD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188" y="1852225"/>
            <a:ext cx="1554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Tara McKay,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Sociologist,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6" name="TextBox 17">
            <a:extLst>
              <a:ext uri="{FF2B5EF4-FFF2-40B4-BE49-F238E27FC236}">
                <a16:creationId xmlns:a16="http://schemas.microsoft.com/office/drawing/2014/main" id="{19AE3F44-9D42-4E7E-9987-4CBDAEFCA82E}"/>
              </a:ext>
            </a:extLst>
          </p:cNvPr>
          <p:cNvSpPr txBox="1">
            <a:spLocks/>
          </p:cNvSpPr>
          <p:nvPr/>
        </p:nvSpPr>
        <p:spPr bwMode="auto">
          <a:xfrm>
            <a:off x="90887" y="1855102"/>
            <a:ext cx="1555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Kitt Carpenter, Economist, Director</a:t>
            </a:r>
          </a:p>
        </p:txBody>
      </p:sp>
      <p:sp>
        <p:nvSpPr>
          <p:cNvPr id="4107" name="TextBox 18">
            <a:extLst>
              <a:ext uri="{FF2B5EF4-FFF2-40B4-BE49-F238E27FC236}">
                <a16:creationId xmlns:a16="http://schemas.microsoft.com/office/drawing/2014/main" id="{D6326D1D-1EBE-4271-8F75-20445F6BB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234" y="1860810"/>
            <a:ext cx="2389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Kirsty Clark, Social &amp; Psychiatric Epidemiologist,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Associate Director</a:t>
            </a:r>
          </a:p>
        </p:txBody>
      </p:sp>
      <p:sp>
        <p:nvSpPr>
          <p:cNvPr id="4109" name="TextBox 20">
            <a:extLst>
              <a:ext uri="{FF2B5EF4-FFF2-40B4-BE49-F238E27FC236}">
                <a16:creationId xmlns:a16="http://schemas.microsoft.com/office/drawing/2014/main" id="{1CF7F7BF-5411-43B7-A83E-8C9271A1A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6" y="6286884"/>
            <a:ext cx="1554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Ellen Armour, Divinity Scholar</a:t>
            </a:r>
          </a:p>
        </p:txBody>
      </p:sp>
      <p:sp>
        <p:nvSpPr>
          <p:cNvPr id="4110" name="TextBox 21">
            <a:extLst>
              <a:ext uri="{FF2B5EF4-FFF2-40B4-BE49-F238E27FC236}">
                <a16:creationId xmlns:a16="http://schemas.microsoft.com/office/drawing/2014/main" id="{8DBCA293-E81D-4480-891D-B4D3F2B3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4195816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Jessica Clarke, Legal Scholar</a:t>
            </a:r>
          </a:p>
        </p:txBody>
      </p:sp>
      <p:sp>
        <p:nvSpPr>
          <p:cNvPr id="4111" name="TextBox 23">
            <a:extLst>
              <a:ext uri="{FF2B5EF4-FFF2-40B4-BE49-F238E27FC236}">
                <a16:creationId xmlns:a16="http://schemas.microsoft.com/office/drawing/2014/main" id="{5472994A-6DE0-4EB4-A253-58BBECE4B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567" y="6254122"/>
            <a:ext cx="1377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Matthew Shaw, Legal Scholar</a:t>
            </a:r>
          </a:p>
        </p:txBody>
      </p:sp>
      <p:pic>
        <p:nvPicPr>
          <p:cNvPr id="4122" name="Picture 1">
            <a:extLst>
              <a:ext uri="{FF2B5EF4-FFF2-40B4-BE49-F238E27FC236}">
                <a16:creationId xmlns:a16="http://schemas.microsoft.com/office/drawing/2014/main" id="{D8AE22DD-ADB6-4B76-85C1-588F523D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03" y="4676019"/>
            <a:ext cx="1050402" cy="15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">
            <a:extLst>
              <a:ext uri="{FF2B5EF4-FFF2-40B4-BE49-F238E27FC236}">
                <a16:creationId xmlns:a16="http://schemas.microsoft.com/office/drawing/2014/main" id="{E618685A-FFCC-4F96-8B2D-797102966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1" y="2628461"/>
            <a:ext cx="1020341" cy="153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5" name="TextBox 23">
            <a:extLst>
              <a:ext uri="{FF2B5EF4-FFF2-40B4-BE49-F238E27FC236}">
                <a16:creationId xmlns:a16="http://schemas.microsoft.com/office/drawing/2014/main" id="{EB4F3354-5607-4106-8835-972A61BF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637" y="6269853"/>
            <a:ext cx="1741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Luis Leyva,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Education Scholar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EF00463-1F55-492E-A55B-BCE18C435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8" y="321556"/>
            <a:ext cx="1009174" cy="1494292"/>
          </a:xfrm>
          <a:prstGeom prst="rect">
            <a:avLst/>
          </a:prstGeom>
        </p:spPr>
      </p:pic>
      <p:pic>
        <p:nvPicPr>
          <p:cNvPr id="45" name="Picture 3" descr="C:\Users\christopher\Dropbox\christopher work backup 10152011\Business\Talks\LGBT Policy Lab\gilbert gonzales.png">
            <a:extLst>
              <a:ext uri="{FF2B5EF4-FFF2-40B4-BE49-F238E27FC236}">
                <a16:creationId xmlns:a16="http://schemas.microsoft.com/office/drawing/2014/main" id="{CEC7233C-2BFF-4110-9E19-1092FDD6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80" y="361249"/>
            <a:ext cx="1129684" cy="150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5F2F295A-D75F-4F20-9E96-1AC140224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536" y="1859275"/>
            <a:ext cx="2328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Gilbert Gonzales,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Health Services Researcher, Associate Director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6830F-BC61-4942-8ED1-955BDB387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312" y="349282"/>
            <a:ext cx="1129684" cy="1502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35713-D03E-4207-B51E-050DB6B8F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282" y="2662022"/>
            <a:ext cx="1104125" cy="1480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0C46-5749-4874-B3C7-F3CB81529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3741" y="4715679"/>
            <a:ext cx="1140959" cy="1581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B4E06-971E-4DB0-8729-8D317E3FD6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3523" y="358722"/>
            <a:ext cx="1104125" cy="1463135"/>
          </a:xfrm>
          <a:prstGeom prst="rect">
            <a:avLst/>
          </a:prstGeom>
        </p:spPr>
      </p:pic>
      <p:sp>
        <p:nvSpPr>
          <p:cNvPr id="47" name="TextBox 18">
            <a:extLst>
              <a:ext uri="{FF2B5EF4-FFF2-40B4-BE49-F238E27FC236}">
                <a16:creationId xmlns:a16="http://schemas.microsoft.com/office/drawing/2014/main" id="{2F580CA0-1A45-426C-88D8-5B13309F3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6" y="4221228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Marcus Dillender, Economist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3B988A-EB53-08B5-800E-5F44C4B4AB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6867" y="2618140"/>
            <a:ext cx="1086158" cy="1644649"/>
          </a:xfrm>
          <a:prstGeom prst="rect">
            <a:avLst/>
          </a:prstGeom>
        </p:spPr>
      </p:pic>
      <p:sp>
        <p:nvSpPr>
          <p:cNvPr id="55" name="TextBox 18">
            <a:extLst>
              <a:ext uri="{FF2B5EF4-FFF2-40B4-BE49-F238E27FC236}">
                <a16:creationId xmlns:a16="http://schemas.microsoft.com/office/drawing/2014/main" id="{49560C59-75A2-718D-00D6-77D3BB84D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01" y="4220980"/>
            <a:ext cx="17701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Nathaniel Tran, Health Policy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8F0209-7DC3-E039-F758-846881DB0C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0108" y="2688852"/>
            <a:ext cx="1142482" cy="1532376"/>
          </a:xfrm>
          <a:prstGeom prst="rect">
            <a:avLst/>
          </a:prstGeom>
        </p:spPr>
      </p:pic>
      <p:sp>
        <p:nvSpPr>
          <p:cNvPr id="58" name="TextBox 18">
            <a:extLst>
              <a:ext uri="{FF2B5EF4-FFF2-40B4-BE49-F238E27FC236}">
                <a16:creationId xmlns:a16="http://schemas.microsoft.com/office/drawing/2014/main" id="{9A9AEBF5-3D21-5B8E-591F-F19789C2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368" y="4219170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Laura Nettuno, Economist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CA680E-D2A7-0CA3-DCF2-8E50A0A70F41}"/>
              </a:ext>
            </a:extLst>
          </p:cNvPr>
          <p:cNvSpPr/>
          <p:nvPr/>
        </p:nvSpPr>
        <p:spPr>
          <a:xfrm>
            <a:off x="9403785" y="2516154"/>
            <a:ext cx="2619407" cy="26373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B7CEF-2516-3849-73E6-993D59E758D3}"/>
              </a:ext>
            </a:extLst>
          </p:cNvPr>
          <p:cNvSpPr/>
          <p:nvPr/>
        </p:nvSpPr>
        <p:spPr>
          <a:xfrm>
            <a:off x="4887527" y="2533551"/>
            <a:ext cx="4408883" cy="26199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43D773-A9FC-DCB1-ACF9-62A8798431D2}"/>
              </a:ext>
            </a:extLst>
          </p:cNvPr>
          <p:cNvSpPr/>
          <p:nvPr/>
        </p:nvSpPr>
        <p:spPr>
          <a:xfrm>
            <a:off x="66726" y="2533551"/>
            <a:ext cx="4724545" cy="421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2647B-F9C7-C354-E990-535D5DC291A7}"/>
              </a:ext>
            </a:extLst>
          </p:cNvPr>
          <p:cNvSpPr txBox="1"/>
          <p:nvPr/>
        </p:nvSpPr>
        <p:spPr>
          <a:xfrm>
            <a:off x="6409597" y="4682893"/>
            <a:ext cx="14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PhD students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80262D-CF60-67D8-142E-126116B6A7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1206" y="2605306"/>
            <a:ext cx="1182691" cy="1579943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728ABD2C-1704-0B41-3E69-443234ED3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415" y="4203915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Lawrence Stacey, Sociologist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5353C-D39D-488F-08C4-FB9E75F09F10}"/>
              </a:ext>
            </a:extLst>
          </p:cNvPr>
          <p:cNvSpPr txBox="1"/>
          <p:nvPr/>
        </p:nvSpPr>
        <p:spPr>
          <a:xfrm>
            <a:off x="4887528" y="5271519"/>
            <a:ext cx="7128133" cy="14773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● 30+ undergraduate trainees who have gone on to graduate training (JD, MD, PhD) and employment at Yale, Florida State, Fenway</a:t>
            </a:r>
            <a:endParaRPr lang="en-US" b="1" dirty="0">
              <a:highlight>
                <a:srgbClr val="FFFF00"/>
              </a:highlight>
            </a:endParaRPr>
          </a:p>
          <a:p>
            <a:pPr algn="ctr"/>
            <a:r>
              <a:rPr lang="en-US" b="1" dirty="0"/>
              <a:t>● Graduate &amp; postdoc mentees placed at Dartmouth, Johns Hopkins, Exeter, Trinity, Notre Dame, RAND, CDC</a:t>
            </a:r>
          </a:p>
          <a:p>
            <a:pPr algn="ctr"/>
            <a:r>
              <a:rPr lang="en-US" b="1" dirty="0"/>
              <a:t>● Started with 3 folks </a:t>
            </a:r>
            <a:r>
              <a:rPr lang="en-US" b="1" dirty="0">
                <a:sym typeface="Wingdings" panose="05000000000000000000" pitchFamily="2" charset="2"/>
              </a:rPr>
              <a:t></a:t>
            </a:r>
            <a:r>
              <a:rPr lang="en-US" b="1" dirty="0"/>
              <a:t> team of ~15 + 2 full-time staff in 7 years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1F561-C378-97C5-499F-CC8A2B2F64D0}"/>
              </a:ext>
            </a:extLst>
          </p:cNvPr>
          <p:cNvSpPr/>
          <p:nvPr/>
        </p:nvSpPr>
        <p:spPr>
          <a:xfrm>
            <a:off x="51736" y="174372"/>
            <a:ext cx="8015735" cy="2283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BD993-B456-178C-A4BF-6FD1225838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0697" y="2642306"/>
            <a:ext cx="1143000" cy="1616169"/>
          </a:xfrm>
          <a:prstGeom prst="rect">
            <a:avLst/>
          </a:prstGeom>
        </p:spPr>
      </p:pic>
      <p:sp>
        <p:nvSpPr>
          <p:cNvPr id="21" name="TextBox 18">
            <a:extLst>
              <a:ext uri="{FF2B5EF4-FFF2-40B4-BE49-F238E27FC236}">
                <a16:creationId xmlns:a16="http://schemas.microsoft.com/office/drawing/2014/main" id="{99535C9C-6DDA-949B-F7DB-2FD5283D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528" y="4258475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João Tampellini, Economist</a:t>
            </a:r>
          </a:p>
        </p:txBody>
      </p:sp>
      <p:pic>
        <p:nvPicPr>
          <p:cNvPr id="25" name="Picture 2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1E4E6060-4819-078F-A87A-BA37C89DCB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8586" y="2652960"/>
            <a:ext cx="1143000" cy="1535852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C8B8A075-829C-C130-CB22-F379F9EFA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5227" y="4214354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Hasan Shahid, Economist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E188DE-45A0-CF4B-E979-66D6F610FC0D}"/>
              </a:ext>
            </a:extLst>
          </p:cNvPr>
          <p:cNvSpPr txBox="1"/>
          <p:nvPr/>
        </p:nvSpPr>
        <p:spPr>
          <a:xfrm>
            <a:off x="9392666" y="4692879"/>
            <a:ext cx="264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Postdoctoral Researchers</a:t>
            </a:r>
            <a:endParaRPr lang="en-US" b="1" dirty="0"/>
          </a:p>
        </p:txBody>
      </p:sp>
      <p:pic>
        <p:nvPicPr>
          <p:cNvPr id="29" name="Picture 28" descr="A person in a suit smiling&#10;&#10;Description automatically generated">
            <a:extLst>
              <a:ext uri="{FF2B5EF4-FFF2-40B4-BE49-F238E27FC236}">
                <a16:creationId xmlns:a16="http://schemas.microsoft.com/office/drawing/2014/main" id="{D063B541-311E-C1BE-B6DB-1787861E0E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75718" y="2622117"/>
            <a:ext cx="1143000" cy="1566695"/>
          </a:xfrm>
          <a:prstGeom prst="rect">
            <a:avLst/>
          </a:prstGeom>
        </p:spPr>
      </p:pic>
      <p:sp>
        <p:nvSpPr>
          <p:cNvPr id="30" name="TextBox 18">
            <a:extLst>
              <a:ext uri="{FF2B5EF4-FFF2-40B4-BE49-F238E27FC236}">
                <a16:creationId xmlns:a16="http://schemas.microsoft.com/office/drawing/2014/main" id="{0F02202D-86A7-1852-B816-130E24C9E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271" y="4237088"/>
            <a:ext cx="1555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Josh Martin, Economist</a:t>
            </a:r>
          </a:p>
        </p:txBody>
      </p:sp>
    </p:spTree>
    <p:extLst>
      <p:ext uri="{BB962C8B-B14F-4D97-AF65-F5344CB8AC3E}">
        <p14:creationId xmlns:p14="http://schemas.microsoft.com/office/powerpoint/2010/main" val="140025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25113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B441-D190-875F-CEE0-B03C8B20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oklahoma with red arrows&#10;&#10;Description automatically generated">
            <a:extLst>
              <a:ext uri="{FF2B5EF4-FFF2-40B4-BE49-F238E27FC236}">
                <a16:creationId xmlns:a16="http://schemas.microsoft.com/office/drawing/2014/main" id="{F7753E41-DD32-37E5-90AA-9C57EF999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47453"/>
            <a:ext cx="10972800" cy="6363094"/>
          </a:xfrm>
        </p:spPr>
      </p:pic>
    </p:spTree>
    <p:extLst>
      <p:ext uri="{BB962C8B-B14F-4D97-AF65-F5344CB8AC3E}">
        <p14:creationId xmlns:p14="http://schemas.microsoft.com/office/powerpoint/2010/main" val="232228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AA7D9D9-A501-BC7B-9B69-A1584A11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2" y="3548686"/>
            <a:ext cx="2354491" cy="313932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638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F641F-DA2D-5673-6D9F-9C51B6306B0E}"/>
              </a:ext>
            </a:extLst>
          </p:cNvPr>
          <p:cNvSpPr txBox="1"/>
          <p:nvPr/>
        </p:nvSpPr>
        <p:spPr>
          <a:xfrm>
            <a:off x="149157" y="181614"/>
            <a:ext cx="3572072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SCHOLARSHIP</a:t>
            </a:r>
          </a:p>
          <a:p>
            <a:pPr algn="ctr"/>
            <a:r>
              <a:rPr lang="en-US" b="1" dirty="0"/>
              <a:t>● Published LGBTQ+ health and policy scholarship in </a:t>
            </a:r>
            <a:r>
              <a:rPr lang="en-US" b="1" i="1" dirty="0"/>
              <a:t>JAMA, JAMA Psychiatry, JAMA Pediatrics, NEJM, Harvard Law Review, Demography, LGBT Health, BMC Open, JPAM</a:t>
            </a:r>
          </a:p>
          <a:p>
            <a:pPr algn="ctr"/>
            <a:r>
              <a:rPr lang="en-US" b="1" dirty="0"/>
              <a:t>● Invited to give talks at Stanford, Columbia, Cornell, Indiana, Maryland, UNC, Census, etc. </a:t>
            </a:r>
          </a:p>
          <a:p>
            <a:pPr algn="ctr"/>
            <a:r>
              <a:rPr lang="en-US" b="1" dirty="0"/>
              <a:t>● Research accepted for presentation at AEA, ASA, APA, APPAM, APHA, SRCD, AADA, AABCT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AA7D9D9-A501-BC7B-9B69-A1584A11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2" y="3548686"/>
            <a:ext cx="2354491" cy="313932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33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AD45D-E658-C1B8-BF2D-65C0D6CE708A}"/>
              </a:ext>
            </a:extLst>
          </p:cNvPr>
          <p:cNvSpPr txBox="1"/>
          <p:nvPr/>
        </p:nvSpPr>
        <p:spPr>
          <a:xfrm>
            <a:off x="149156" y="3884610"/>
            <a:ext cx="3572072" cy="2862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GRANTS</a:t>
            </a:r>
          </a:p>
          <a:p>
            <a:pPr algn="ctr"/>
            <a:r>
              <a:rPr lang="en-US" b="1" dirty="0"/>
              <a:t>● Over $4 mil internal funding</a:t>
            </a:r>
          </a:p>
          <a:p>
            <a:pPr algn="ctr"/>
            <a:r>
              <a:rPr lang="en-US" b="1" dirty="0"/>
              <a:t>● Over $6 mil external funding</a:t>
            </a:r>
          </a:p>
          <a:p>
            <a:pPr algn="ctr"/>
            <a:r>
              <a:rPr lang="en-US" b="1" dirty="0"/>
              <a:t>● R01s from NIA, RWJF</a:t>
            </a:r>
          </a:p>
          <a:p>
            <a:pPr algn="ctr"/>
            <a:r>
              <a:rPr lang="en-US" b="1" dirty="0"/>
              <a:t>● K01 from NIMH</a:t>
            </a:r>
          </a:p>
          <a:p>
            <a:pPr algn="ctr"/>
            <a:r>
              <a:rPr lang="en-US" b="1" dirty="0"/>
              <a:t>● R21s from NIMHD, AHRQ, RWJF</a:t>
            </a:r>
          </a:p>
          <a:p>
            <a:pPr algn="ctr"/>
            <a:r>
              <a:rPr lang="en-US" b="1" dirty="0"/>
              <a:t>● Applied for &gt; $6 mil from NIH in past 12 </a:t>
            </a:r>
            <a:r>
              <a:rPr lang="en-US" b="1" dirty="0" err="1"/>
              <a:t>mos</a:t>
            </a:r>
            <a:r>
              <a:rPr lang="en-US" b="1" dirty="0"/>
              <a:t> on SGM health</a:t>
            </a:r>
          </a:p>
          <a:p>
            <a:pPr algn="ctr"/>
            <a:r>
              <a:rPr lang="en-US" b="1" dirty="0"/>
              <a:t>● Policy Lab active in reviewing NIH grants in SGM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F641F-DA2D-5673-6D9F-9C51B6306B0E}"/>
              </a:ext>
            </a:extLst>
          </p:cNvPr>
          <p:cNvSpPr txBox="1"/>
          <p:nvPr/>
        </p:nvSpPr>
        <p:spPr>
          <a:xfrm>
            <a:off x="149157" y="181614"/>
            <a:ext cx="3572072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SCHOLARSHIP</a:t>
            </a:r>
          </a:p>
          <a:p>
            <a:pPr algn="ctr"/>
            <a:r>
              <a:rPr lang="en-US" b="1" dirty="0"/>
              <a:t>● Published LGBTQ+ health and policy scholarship in </a:t>
            </a:r>
            <a:r>
              <a:rPr lang="en-US" b="1" i="1" dirty="0"/>
              <a:t>JAMA, JAMA Psychiatry, JAMA Pediatrics, NEJM, Harvard Law Review, Demography, LGBT Health, BMC Open, JPAM</a:t>
            </a:r>
          </a:p>
          <a:p>
            <a:pPr algn="ctr"/>
            <a:r>
              <a:rPr lang="en-US" b="1" dirty="0"/>
              <a:t>● Invited to give talks at Stanford, Columbia, Cornell, Indiana, Maryland, UNC, Census, etc. </a:t>
            </a:r>
          </a:p>
          <a:p>
            <a:pPr algn="ctr"/>
            <a:r>
              <a:rPr lang="en-US" b="1" dirty="0"/>
              <a:t>● Research accepted for presentation at AEA, ASA, APA, APPAM, APHA, SRCD, AADA, AABCT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AA7D9D9-A501-BC7B-9B69-A1584A11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2" y="3548686"/>
            <a:ext cx="2354491" cy="313932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482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AD45D-E658-C1B8-BF2D-65C0D6CE708A}"/>
              </a:ext>
            </a:extLst>
          </p:cNvPr>
          <p:cNvSpPr txBox="1"/>
          <p:nvPr/>
        </p:nvSpPr>
        <p:spPr>
          <a:xfrm>
            <a:off x="149156" y="3884610"/>
            <a:ext cx="3572072" cy="2862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GRANTS</a:t>
            </a:r>
          </a:p>
          <a:p>
            <a:pPr algn="ctr"/>
            <a:r>
              <a:rPr lang="en-US" b="1" dirty="0"/>
              <a:t>● Over $4 mil internal funding</a:t>
            </a:r>
          </a:p>
          <a:p>
            <a:pPr algn="ctr"/>
            <a:r>
              <a:rPr lang="en-US" b="1" dirty="0"/>
              <a:t>● Over $6 mil external funding</a:t>
            </a:r>
          </a:p>
          <a:p>
            <a:pPr algn="ctr"/>
            <a:r>
              <a:rPr lang="en-US" b="1" dirty="0"/>
              <a:t>● R01s from NIA, RWJF</a:t>
            </a:r>
          </a:p>
          <a:p>
            <a:pPr algn="ctr"/>
            <a:r>
              <a:rPr lang="en-US" b="1" dirty="0"/>
              <a:t>● K01 from NIMH</a:t>
            </a:r>
          </a:p>
          <a:p>
            <a:pPr algn="ctr"/>
            <a:r>
              <a:rPr lang="en-US" b="1" dirty="0"/>
              <a:t>● R21s from NIMHD, AHRQ, RWJF</a:t>
            </a:r>
          </a:p>
          <a:p>
            <a:pPr algn="ctr"/>
            <a:r>
              <a:rPr lang="en-US" b="1" dirty="0"/>
              <a:t>● Applied for &gt; $6 mil from NIH in past 12 </a:t>
            </a:r>
            <a:r>
              <a:rPr lang="en-US" b="1" dirty="0" err="1"/>
              <a:t>mos</a:t>
            </a:r>
            <a:r>
              <a:rPr lang="en-US" b="1" dirty="0"/>
              <a:t> on SGM health</a:t>
            </a:r>
          </a:p>
          <a:p>
            <a:pPr algn="ctr"/>
            <a:r>
              <a:rPr lang="en-US" b="1" dirty="0"/>
              <a:t>● Policy Lab active in reviewing NIH grants in SGM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F641F-DA2D-5673-6D9F-9C51B6306B0E}"/>
              </a:ext>
            </a:extLst>
          </p:cNvPr>
          <p:cNvSpPr txBox="1"/>
          <p:nvPr/>
        </p:nvSpPr>
        <p:spPr>
          <a:xfrm>
            <a:off x="149157" y="181614"/>
            <a:ext cx="3572072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SCHOLARSHIP</a:t>
            </a:r>
          </a:p>
          <a:p>
            <a:pPr algn="ctr"/>
            <a:r>
              <a:rPr lang="en-US" b="1" dirty="0"/>
              <a:t>● Published LGBTQ+ health and policy scholarship in </a:t>
            </a:r>
            <a:r>
              <a:rPr lang="en-US" b="1" i="1" dirty="0"/>
              <a:t>JAMA, JAMA Psychiatry, JAMA Pediatrics, NEJM, Harvard Law Review, Demography, LGBT Health, BMC Open, JPAM</a:t>
            </a:r>
          </a:p>
          <a:p>
            <a:pPr algn="ctr"/>
            <a:r>
              <a:rPr lang="en-US" b="1" dirty="0"/>
              <a:t>● Invited to give talks at Stanford, Columbia, Cornell, Indiana, Maryland, UNC, Census, etc. </a:t>
            </a:r>
          </a:p>
          <a:p>
            <a:pPr algn="ctr"/>
            <a:r>
              <a:rPr lang="en-US" b="1" dirty="0"/>
              <a:t>● Research accepted for presentation at AEA, ASA, APA, APPAM, APHA, SRCD, AADA, AABCT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9D1-B05A-E79C-52FA-7AE981DCEA1A}"/>
              </a:ext>
            </a:extLst>
          </p:cNvPr>
          <p:cNvSpPr txBox="1"/>
          <p:nvPr/>
        </p:nvSpPr>
        <p:spPr>
          <a:xfrm>
            <a:off x="3945888" y="196564"/>
            <a:ext cx="3820465" cy="31393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TRAINING</a:t>
            </a:r>
          </a:p>
          <a:p>
            <a:pPr algn="ctr"/>
            <a:r>
              <a:rPr lang="en-US" b="1" dirty="0"/>
              <a:t>● UG courses on LGBTQ+ health; LGBTQ+ policies; numerous grand rounds and guest lectures</a:t>
            </a:r>
          </a:p>
          <a:p>
            <a:pPr algn="ctr"/>
            <a:r>
              <a:rPr lang="en-US" b="1" dirty="0"/>
              <a:t>● Awarded multiple NIH diversity training supplements for postdocs, PhD students, UGs</a:t>
            </a:r>
          </a:p>
          <a:p>
            <a:pPr algn="ctr"/>
            <a:r>
              <a:rPr lang="en-US" b="1" dirty="0"/>
              <a:t>● Grad student trainee Tran R36 imminent</a:t>
            </a:r>
          </a:p>
          <a:p>
            <a:pPr algn="ctr"/>
            <a:r>
              <a:rPr lang="en-US" b="1" dirty="0"/>
              <a:t>● Postdoc Barbee awarded 2022 Vanderbilt Postdoc of the Year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AA7D9D9-A501-BC7B-9B69-A1584A11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2" y="3548686"/>
            <a:ext cx="2354491" cy="313932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195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AD45D-E658-C1B8-BF2D-65C0D6CE708A}"/>
              </a:ext>
            </a:extLst>
          </p:cNvPr>
          <p:cNvSpPr txBox="1"/>
          <p:nvPr/>
        </p:nvSpPr>
        <p:spPr>
          <a:xfrm>
            <a:off x="149156" y="3884610"/>
            <a:ext cx="3572072" cy="2862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GRANTS</a:t>
            </a:r>
          </a:p>
          <a:p>
            <a:pPr algn="ctr"/>
            <a:r>
              <a:rPr lang="en-US" b="1" dirty="0"/>
              <a:t>● Over $4 mil internal funding</a:t>
            </a:r>
          </a:p>
          <a:p>
            <a:pPr algn="ctr"/>
            <a:r>
              <a:rPr lang="en-US" b="1" dirty="0"/>
              <a:t>● Over $6 mil external funding</a:t>
            </a:r>
          </a:p>
          <a:p>
            <a:pPr algn="ctr"/>
            <a:r>
              <a:rPr lang="en-US" b="1" dirty="0"/>
              <a:t>● R01s from NIA, RWJF</a:t>
            </a:r>
          </a:p>
          <a:p>
            <a:pPr algn="ctr"/>
            <a:r>
              <a:rPr lang="en-US" b="1" dirty="0"/>
              <a:t>● K01 from NIMH</a:t>
            </a:r>
          </a:p>
          <a:p>
            <a:pPr algn="ctr"/>
            <a:r>
              <a:rPr lang="en-US" b="1" dirty="0"/>
              <a:t>● R21s from NIMHD, AHRQ, RWJF</a:t>
            </a:r>
          </a:p>
          <a:p>
            <a:pPr algn="ctr"/>
            <a:r>
              <a:rPr lang="en-US" b="1" dirty="0"/>
              <a:t>● Applied for &gt; $6 mil from NIH in past 12 </a:t>
            </a:r>
            <a:r>
              <a:rPr lang="en-US" b="1" dirty="0" err="1"/>
              <a:t>mos</a:t>
            </a:r>
            <a:r>
              <a:rPr lang="en-US" b="1" dirty="0"/>
              <a:t> on SGM health</a:t>
            </a:r>
          </a:p>
          <a:p>
            <a:pPr algn="ctr"/>
            <a:r>
              <a:rPr lang="en-US" b="1" dirty="0"/>
              <a:t>● Policy Lab active in reviewing NIH grants in SGM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F641F-DA2D-5673-6D9F-9C51B6306B0E}"/>
              </a:ext>
            </a:extLst>
          </p:cNvPr>
          <p:cNvSpPr txBox="1"/>
          <p:nvPr/>
        </p:nvSpPr>
        <p:spPr>
          <a:xfrm>
            <a:off x="149157" y="181614"/>
            <a:ext cx="3572072" cy="341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SCHOLARSHIP</a:t>
            </a:r>
          </a:p>
          <a:p>
            <a:pPr algn="ctr"/>
            <a:r>
              <a:rPr lang="en-US" b="1" dirty="0"/>
              <a:t>● Published LGBTQ+ health and policy scholarship in </a:t>
            </a:r>
            <a:r>
              <a:rPr lang="en-US" b="1" i="1" dirty="0"/>
              <a:t>JAMA, JAMA Psychiatry, JAMA Pediatrics, NEJM, Harvard Law Review, Demography, LGBT Health, BMC Open, JPAM</a:t>
            </a:r>
          </a:p>
          <a:p>
            <a:pPr algn="ctr"/>
            <a:r>
              <a:rPr lang="en-US" b="1" dirty="0"/>
              <a:t>● Invited to give talks at Stanford, Columbia, Cornell, Indiana, Maryland, UNC, Census, etc. </a:t>
            </a:r>
          </a:p>
          <a:p>
            <a:pPr algn="ctr"/>
            <a:r>
              <a:rPr lang="en-US" b="1" dirty="0"/>
              <a:t>● Research accepted for presentation at AEA, ASA, APA, APPAM, APHA, SRCD, AADA, AABCT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99D1-B05A-E79C-52FA-7AE981DCEA1A}"/>
              </a:ext>
            </a:extLst>
          </p:cNvPr>
          <p:cNvSpPr txBox="1"/>
          <p:nvPr/>
        </p:nvSpPr>
        <p:spPr>
          <a:xfrm>
            <a:off x="3945888" y="196564"/>
            <a:ext cx="3820465" cy="31393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TRAINING</a:t>
            </a:r>
          </a:p>
          <a:p>
            <a:pPr algn="ctr"/>
            <a:r>
              <a:rPr lang="en-US" b="1" dirty="0"/>
              <a:t>● UG courses on LGBTQ+ health; LGBTQ+ policies; numerous grand rounds and guest lectures</a:t>
            </a:r>
          </a:p>
          <a:p>
            <a:pPr algn="ctr"/>
            <a:r>
              <a:rPr lang="en-US" b="1" dirty="0"/>
              <a:t>● Awarded multiple NIH diversity training supplements for postdocs, PhD students, UGs</a:t>
            </a:r>
          </a:p>
          <a:p>
            <a:pPr algn="ctr"/>
            <a:r>
              <a:rPr lang="en-US" b="1" dirty="0"/>
              <a:t>● Grad student trainee Tran R36 imminent</a:t>
            </a:r>
          </a:p>
          <a:p>
            <a:pPr algn="ctr"/>
            <a:r>
              <a:rPr lang="en-US" b="1" dirty="0"/>
              <a:t>● Postdoc Barbee awarded 2022 Vanderbilt Postdoc of the 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D10FF-F910-1A22-1B45-2FD26A8CC1C5}"/>
              </a:ext>
            </a:extLst>
          </p:cNvPr>
          <p:cNvSpPr txBox="1"/>
          <p:nvPr/>
        </p:nvSpPr>
        <p:spPr>
          <a:xfrm>
            <a:off x="7991012" y="169993"/>
            <a:ext cx="3572072" cy="31393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COMMUNITY IMPACT</a:t>
            </a:r>
          </a:p>
          <a:p>
            <a:pPr algn="ctr"/>
            <a:r>
              <a:rPr lang="en-US" b="1" dirty="0"/>
              <a:t>● Provide research evidence to advocates in response to anti-LGBTQ+ legislation</a:t>
            </a:r>
          </a:p>
          <a:p>
            <a:pPr algn="ctr"/>
            <a:r>
              <a:rPr lang="en-US" b="1" dirty="0"/>
              <a:t>● Regularly host and/or co-sponsor public talks, discussions, and events for </a:t>
            </a:r>
            <a:r>
              <a:rPr lang="en-US" b="1" dirty="0" err="1"/>
              <a:t>Vandy</a:t>
            </a:r>
            <a:r>
              <a:rPr lang="en-US" b="1" dirty="0"/>
              <a:t> &amp; Nashville</a:t>
            </a:r>
          </a:p>
          <a:p>
            <a:pPr algn="ctr"/>
            <a:r>
              <a:rPr lang="en-US" b="1" dirty="0"/>
              <a:t>● Presence at Atlanta Black Pride, Nashville Pride, Franklin Pride</a:t>
            </a:r>
          </a:p>
          <a:p>
            <a:pPr algn="ctr"/>
            <a:r>
              <a:rPr lang="en-US" b="1" dirty="0"/>
              <a:t>● Active partners with Vanderbilt administration on EDI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B5727B9-B4F8-3ECC-72F5-6CD47A5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88" y="3548686"/>
            <a:ext cx="5603783" cy="319824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AA7D9D9-A501-BC7B-9B69-A1584A11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352" y="3548686"/>
            <a:ext cx="2354491" cy="313932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490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A0A7-9158-ABE6-C98E-71DABC27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Questions about the Policy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45D3-9680-80C9-F19A-E0ED2D68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6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0015-2DDE-A213-CAA8-C2BACE9F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How Economists Think About Sexual Orientation and Gender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095-0223-7798-1CFF-98D7FCFB4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3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9BD09F3F-D65E-04CB-2BF6-2CC8CB5B8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eorgia" panose="02040502050405020303" pitchFamily="18" charset="0"/>
              </a:rPr>
              <a:t>Roadmap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DA9F8E89-4426-EA1C-51B0-218C05DEE7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4500" y="1600200"/>
            <a:ext cx="8763000" cy="4525963"/>
          </a:xfrm>
        </p:spPr>
        <p:txBody>
          <a:bodyPr/>
          <a:lstStyle/>
          <a:p>
            <a:pPr marL="0" indent="0">
              <a:buNone/>
            </a:pPr>
            <a:endParaRPr lang="en-US" altLang="en-US" dirty="0">
              <a:solidFill>
                <a:srgbClr val="FFC000"/>
              </a:solidFill>
              <a:latin typeface="Georgia" panose="02040502050405020303" pitchFamily="18" charset="0"/>
            </a:endParaRPr>
          </a:p>
          <a:p>
            <a:r>
              <a:rPr lang="en-US" altLang="en-US" dirty="0">
                <a:latin typeface="Georgia" panose="02040502050405020303" pitchFamily="18" charset="0"/>
              </a:rPr>
              <a:t>1. Economic </a:t>
            </a:r>
            <a:r>
              <a:rPr lang="en-US" altLang="en-US" dirty="0">
                <a:solidFill>
                  <a:srgbClr val="FF0000"/>
                </a:solidFill>
                <a:latin typeface="Georgia" panose="02040502050405020303" pitchFamily="18" charset="0"/>
              </a:rPr>
              <a:t>theories</a:t>
            </a:r>
            <a:r>
              <a:rPr lang="en-US" altLang="en-US" dirty="0">
                <a:latin typeface="Georgia" panose="02040502050405020303" pitchFamily="18" charset="0"/>
              </a:rPr>
              <a:t> on LGBTQ+ people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2. Economic </a:t>
            </a:r>
            <a:r>
              <a:rPr lang="en-US" altLang="en-US" dirty="0">
                <a:solidFill>
                  <a:srgbClr val="00B050"/>
                </a:solidFill>
                <a:latin typeface="Georgia" panose="02040502050405020303" pitchFamily="18" charset="0"/>
              </a:rPr>
              <a:t>data </a:t>
            </a:r>
            <a:r>
              <a:rPr lang="en-US" altLang="en-US" dirty="0">
                <a:latin typeface="Georgia" panose="02040502050405020303" pitchFamily="18" charset="0"/>
              </a:rPr>
              <a:t>on LGBTQ+ people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3. Why you </a:t>
            </a:r>
            <a:r>
              <a:rPr lang="en-US" altLang="en-US" dirty="0">
                <a:solidFill>
                  <a:srgbClr val="0070C0"/>
                </a:solidFill>
                <a:latin typeface="Georgia" panose="02040502050405020303" pitchFamily="18" charset="0"/>
              </a:rPr>
              <a:t>might care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4. Brief </a:t>
            </a:r>
            <a:r>
              <a:rPr lang="en-US" altLang="en-US" dirty="0">
                <a:solidFill>
                  <a:srgbClr val="FFC000"/>
                </a:solidFill>
                <a:latin typeface="Georgia" panose="02040502050405020303" pitchFamily="18" charset="0"/>
              </a:rPr>
              <a:t>research</a:t>
            </a:r>
            <a:r>
              <a:rPr lang="en-US" altLang="en-US" dirty="0">
                <a:latin typeface="Georgia" panose="02040502050405020303" pitchFamily="18" charset="0"/>
              </a:rPr>
              <a:t> snapshot </a:t>
            </a:r>
          </a:p>
          <a:p>
            <a:endParaRPr lang="en-US" altLang="en-US" dirty="0">
              <a:latin typeface="Georgia" panose="02040502050405020303" pitchFamily="18" charset="0"/>
            </a:endParaRPr>
          </a:p>
          <a:p>
            <a:r>
              <a:rPr lang="en-US" altLang="en-US" dirty="0">
                <a:latin typeface="Georgia" panose="02040502050405020303" pitchFamily="18" charset="0"/>
              </a:rPr>
              <a:t>Please feel free to ask questions!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C86C30D-2302-0989-C3FE-6107E25E8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FF0000"/>
                </a:solidFill>
                <a:latin typeface="Georgia" panose="02040502050405020303" pitchFamily="18" charset="0"/>
              </a:rPr>
              <a:t>Theory:</a:t>
            </a:r>
            <a:r>
              <a:rPr lang="en-US" altLang="en-US" sz="400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altLang="en-US" sz="4000">
                <a:latin typeface="Georgia" panose="02040502050405020303" pitchFamily="18" charset="0"/>
              </a:rPr>
              <a:t>What does economic theory tell us about LGBTQ+ people?</a:t>
            </a:r>
          </a:p>
        </p:txBody>
      </p:sp>
      <p:sp>
        <p:nvSpPr>
          <p:cNvPr id="8195" name="Content Placeholder 1">
            <a:extLst>
              <a:ext uri="{FF2B5EF4-FFF2-40B4-BE49-F238E27FC236}">
                <a16:creationId xmlns:a16="http://schemas.microsoft.com/office/drawing/2014/main" id="{AB59D70E-46F7-3B02-6B39-8C8012DBC5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Georgia" panose="02040502050405020303" pitchFamily="18" charset="0"/>
            </a:endParaRPr>
          </a:p>
          <a:p>
            <a:r>
              <a:rPr lang="en-US" altLang="en-US" dirty="0">
                <a:latin typeface="Georgia" panose="02040502050405020303" pitchFamily="18" charset="0"/>
              </a:rPr>
              <a:t>If LGBTQ+ people have different economic outcomes, is that because of different </a:t>
            </a:r>
            <a:r>
              <a:rPr lang="en-US" altLang="en-US" u="sng" dirty="0">
                <a:latin typeface="Georgia" panose="02040502050405020303" pitchFamily="18" charset="0"/>
              </a:rPr>
              <a:t>preferences</a:t>
            </a:r>
            <a:r>
              <a:rPr lang="en-US" altLang="en-US" dirty="0">
                <a:latin typeface="Georgia" panose="02040502050405020303" pitchFamily="18" charset="0"/>
              </a:rPr>
              <a:t> or different </a:t>
            </a:r>
            <a:r>
              <a:rPr lang="en-US" altLang="en-US" u="sng" dirty="0">
                <a:latin typeface="Georgia" panose="02040502050405020303" pitchFamily="18" charset="0"/>
              </a:rPr>
              <a:t>constraints</a:t>
            </a:r>
            <a:r>
              <a:rPr lang="en-US" altLang="en-US" dirty="0">
                <a:latin typeface="Georgia" panose="02040502050405020303" pitchFamily="18" charset="0"/>
              </a:rPr>
              <a:t>?</a:t>
            </a:r>
          </a:p>
          <a:p>
            <a:pPr lvl="1"/>
            <a:endParaRPr lang="en-US" altLang="en-US" dirty="0">
              <a:latin typeface="Georgia" panose="02040502050405020303" pitchFamily="18" charset="0"/>
            </a:endParaRP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Becker model of discrimination</a:t>
            </a:r>
          </a:p>
          <a:p>
            <a:pPr lvl="2"/>
            <a:r>
              <a:rPr lang="en-US" altLang="en-US" dirty="0">
                <a:latin typeface="Georgia" panose="02040502050405020303" pitchFamily="18" charset="0"/>
              </a:rPr>
              <a:t>Taste-based</a:t>
            </a:r>
          </a:p>
          <a:p>
            <a:pPr lvl="2"/>
            <a:r>
              <a:rPr lang="en-US" altLang="en-US" dirty="0">
                <a:latin typeface="Georgia" panose="02040502050405020303" pitchFamily="18" charset="0"/>
              </a:rPr>
              <a:t>Statistical Discrimination</a:t>
            </a:r>
          </a:p>
          <a:p>
            <a:pPr lvl="2"/>
            <a:endParaRPr lang="en-US" altLang="en-US" dirty="0">
              <a:latin typeface="Georgia" panose="02040502050405020303" pitchFamily="18" charset="0"/>
            </a:endParaRPr>
          </a:p>
          <a:p>
            <a:pPr lvl="1"/>
            <a:r>
              <a:rPr lang="en-US" altLang="en-US" dirty="0">
                <a:latin typeface="Georgia" panose="02040502050405020303" pitchFamily="18" charset="0"/>
              </a:rPr>
              <a:t>Does discrimination exist? If so, why? What drives it?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213A027-ADFB-2002-29BC-67EC4F846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B050"/>
                </a:solidFill>
                <a:latin typeface="Georgia" panose="02040502050405020303" pitchFamily="18" charset="0"/>
              </a:rPr>
              <a:t>Data: </a:t>
            </a:r>
            <a:r>
              <a:rPr lang="en-US" altLang="en-US" sz="4000">
                <a:latin typeface="Georgia" panose="02040502050405020303" pitchFamily="18" charset="0"/>
              </a:rPr>
              <a:t>How do we know what we know about LGBTQ+ people?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3CDD8A3-62A1-C4AF-EDFF-C38D669A0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10515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5EF9-18B3-0FE6-02F3-72717B26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state of west virginia&#10;&#10;Description automatically generated">
            <a:extLst>
              <a:ext uri="{FF2B5EF4-FFF2-40B4-BE49-F238E27FC236}">
                <a16:creationId xmlns:a16="http://schemas.microsoft.com/office/drawing/2014/main" id="{897F834D-0B9E-AB4E-68BC-CC78CA94C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10" y="100852"/>
            <a:ext cx="7315200" cy="6656295"/>
          </a:xfrm>
        </p:spPr>
      </p:pic>
      <p:pic>
        <p:nvPicPr>
          <p:cNvPr id="7" name="Picture 6" descr="A cat with a cowboy hat&#10;&#10;Description automatically generated">
            <a:extLst>
              <a:ext uri="{FF2B5EF4-FFF2-40B4-BE49-F238E27FC236}">
                <a16:creationId xmlns:a16="http://schemas.microsoft.com/office/drawing/2014/main" id="{664C421F-BAD9-81E1-50B3-CEC9B1C0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90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91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3D7294C-B870-0707-E4C3-52DD45245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B050"/>
                </a:solidFill>
                <a:latin typeface="Georgia" panose="02040502050405020303" pitchFamily="18" charset="0"/>
              </a:rPr>
              <a:t>Data: </a:t>
            </a:r>
            <a:r>
              <a:rPr lang="en-US" altLang="en-US" sz="4000">
                <a:latin typeface="Georgia" panose="02040502050405020303" pitchFamily="18" charset="0"/>
              </a:rPr>
              <a:t>How do we know what we know about LGBTQ+ people?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BE74C12-C9AD-4A66-CB31-2827C99F2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10515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Qualitative interviews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Talk with people at Pride festivals, LGBTQ+ community organizations, gay bars, etc.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EF8CD83-6A1D-A2A6-9856-3F01D7BC4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B050"/>
                </a:solidFill>
                <a:latin typeface="Georgia" panose="02040502050405020303" pitchFamily="18" charset="0"/>
              </a:rPr>
              <a:t>Data: </a:t>
            </a:r>
            <a:r>
              <a:rPr lang="en-US" altLang="en-US" sz="4000">
                <a:latin typeface="Georgia" panose="02040502050405020303" pitchFamily="18" charset="0"/>
              </a:rPr>
              <a:t>How do we know what we know about LGBTQ+ people?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CFF93EB-BD55-9886-CAE5-963EAB182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10515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Qualitative interviews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Talk with people at Pride festivals, LGBTQ+ community organizations, gay bars, etc.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Quantitative Surveys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Ask people directly about LGBTQ+ status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Infer LGB status via household relationships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BD20376-6CFF-B312-EAD2-BF9B054A1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rgbClr val="00B050"/>
                </a:solidFill>
                <a:latin typeface="Georgia" panose="02040502050405020303" pitchFamily="18" charset="0"/>
              </a:rPr>
              <a:t>Data: </a:t>
            </a:r>
            <a:r>
              <a:rPr lang="en-US" altLang="en-US" sz="4000">
                <a:latin typeface="Georgia" panose="02040502050405020303" pitchFamily="18" charset="0"/>
              </a:rPr>
              <a:t>How do we know what we know about LGBTQ+ people?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03CD594-98C3-B179-B764-E331AB3EF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10515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Qualitative interviews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Talk with people at Pride festivals, LGBTQ+ community organizations, gay bars, etc.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Quantitative Surveys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Ask people directly about LGBTQ+ status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>
                <a:latin typeface="Georgia" panose="02040502050405020303" pitchFamily="18" charset="0"/>
              </a:rPr>
              <a:t>Infer LGB status via household relationships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>
              <a:latin typeface="Georgia" panose="02040502050405020303" pitchFamily="18" charset="0"/>
            </a:endParaRPr>
          </a:p>
        </p:txBody>
      </p:sp>
      <p:sp>
        <p:nvSpPr>
          <p:cNvPr id="12292" name="TextBox 1">
            <a:extLst>
              <a:ext uri="{FF2B5EF4-FFF2-40B4-BE49-F238E27FC236}">
                <a16:creationId xmlns:a16="http://schemas.microsoft.com/office/drawing/2014/main" id="{1571F4EB-7DA4-4EAD-9934-D53B151A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138" y="3930650"/>
            <a:ext cx="1905000" cy="922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Georgia" panose="02040502050405020303" pitchFamily="18" charset="0"/>
              </a:rPr>
              <a:t>Economists mostly do this…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EF559E-4C48-85A4-4858-1250E4ED7EB7}"/>
              </a:ext>
            </a:extLst>
          </p:cNvPr>
          <p:cNvCxnSpPr/>
          <p:nvPr/>
        </p:nvCxnSpPr>
        <p:spPr>
          <a:xfrm flipH="1">
            <a:off x="6324600" y="4419600"/>
            <a:ext cx="1905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F2A94-0E68-4A57-9C4E-795902A8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42900"/>
            <a:ext cx="105346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7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6712A-0B1E-4C29-BD6A-18AEEA52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9525"/>
            <a:ext cx="104679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77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FB91BF4-3BE3-D532-5F42-64E924F193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31763"/>
            <a:ext cx="10210800" cy="1143000"/>
          </a:xfrm>
        </p:spPr>
        <p:txBody>
          <a:bodyPr/>
          <a:lstStyle/>
          <a:p>
            <a:r>
              <a:rPr lang="en-US" altLang="en-US" dirty="0">
                <a:latin typeface="Georgia" panose="02040502050405020303" pitchFamily="18" charset="0"/>
              </a:rPr>
              <a:t>LGBTQ+ population skews young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38E5-3094-3B43-23B1-6DF049E7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229600" cy="4754563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spcAft>
                <a:spcPts val="0"/>
              </a:spcAft>
              <a:buFontTx/>
              <a:buNone/>
              <a:defRPr/>
            </a:pPr>
            <a:r>
              <a:rPr lang="en-US" sz="2800" dirty="0">
                <a:latin typeface="Georgia" panose="02040502050405020303" pitchFamily="18" charset="0"/>
              </a:rPr>
              <a:t> </a:t>
            </a:r>
          </a:p>
          <a:p>
            <a:pPr marL="0" indent="0">
              <a:spcAft>
                <a:spcPts val="0"/>
              </a:spcAft>
              <a:buFontTx/>
              <a:buNone/>
              <a:defRPr/>
            </a:pPr>
            <a:r>
              <a:rPr lang="en-US" sz="1600" dirty="0">
                <a:latin typeface="Georgia" panose="02040502050405020303" pitchFamily="18" charset="0"/>
              </a:rPr>
              <a:t>                      </a:t>
            </a:r>
          </a:p>
          <a:p>
            <a:pPr marL="0" indent="0">
              <a:spcAft>
                <a:spcPts val="0"/>
              </a:spcAft>
              <a:buFontTx/>
              <a:buNone/>
              <a:defRPr/>
            </a:pPr>
            <a:r>
              <a:rPr lang="en-US" sz="1600" dirty="0">
                <a:latin typeface="Georgia" panose="02040502050405020303" pitchFamily="18" charset="0"/>
              </a:rPr>
              <a:t>                 Source: Gallup</a:t>
            </a:r>
          </a:p>
          <a:p>
            <a:pPr>
              <a:spcAft>
                <a:spcPts val="0"/>
              </a:spcAft>
              <a:defRPr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DBA88CD7-FC12-C749-4344-8FD74412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1187450"/>
            <a:ext cx="6578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58DA787-5CF4-CF29-5F1C-5F51EF9C9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eorgia" panose="02040502050405020303" pitchFamily="18" charset="0"/>
              </a:rPr>
              <a:t>What the data show: LGB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52C2753-2CB9-C5F2-0351-E165123F77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8700" y="1752600"/>
            <a:ext cx="10134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Gay men earn less than similar straight men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Lesbian women earn more than straight women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Bisexual people earn less than straight people</a:t>
            </a:r>
          </a:p>
          <a:p>
            <a:pPr lvl="1">
              <a:lnSpc>
                <a:spcPct val="80000"/>
              </a:lnSpc>
            </a:pPr>
            <a:endParaRPr lang="en-US" altLang="en-US" i="1" dirty="0">
              <a:latin typeface="Georgia" panose="02040502050405020303" pitchFamily="18" charset="0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This is found in surveys and experiments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This is found across many countries &amp; time periods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Georgia" panose="02040502050405020303" pitchFamily="18" charset="0"/>
              </a:rPr>
              <a:t>Some evidence this is improving over time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BBA9299-6685-EFB4-BF41-705A888E3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Georgia" panose="02040502050405020303" pitchFamily="18" charset="0"/>
              </a:rPr>
              <a:t>What the data show: T/NB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01FFCB8-3709-FADB-826E-D10A39BC0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8700" y="1752600"/>
            <a:ext cx="10134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Non-cisgender folks have much worse economic outcomes than cisgender folks.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Especially for trans women.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This evidence is only from two US surveys.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Soon we will have evidence from Netherlands, Canada, UK, NZ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2DA712BD-16A7-0FBB-E892-EC6080B42F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tx1"/>
                </a:solidFill>
                <a:latin typeface="Georgia" panose="02040502050405020303" pitchFamily="18" charset="0"/>
              </a:rPr>
              <a:t>Why you </a:t>
            </a:r>
            <a:r>
              <a:rPr lang="en-US" altLang="en-US" sz="4000">
                <a:solidFill>
                  <a:srgbClr val="0070C0"/>
                </a:solidFill>
                <a:latin typeface="Georgia" panose="02040502050405020303" pitchFamily="18" charset="0"/>
              </a:rPr>
              <a:t>might care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89A4B23-436D-F4F1-FA12-94BAF3066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10439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Increasing shares identify as LGBTQ+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LGBTQ+ people consume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LGBTQ+ employment discrimination is illegal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LGBTQ+ get more human capital</a:t>
            </a: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Productivity costs of concealment</a:t>
            </a: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dirty="0">
                <a:latin typeface="Georgia" panose="02040502050405020303" pitchFamily="18" charset="0"/>
              </a:rPr>
              <a:t>Diverse teams do better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i="1" u="sng" dirty="0">
                <a:solidFill>
                  <a:srgbClr val="FF0000"/>
                </a:solidFill>
                <a:latin typeface="Georgia" panose="02040502050405020303" pitchFamily="18" charset="0"/>
              </a:rPr>
              <a:t>Punchline: discrimination is costly.</a:t>
            </a:r>
          </a:p>
          <a:p>
            <a:pPr eaLnBrk="1" hangingPunct="1">
              <a:lnSpc>
                <a:spcPct val="80000"/>
              </a:lnSpc>
            </a:pP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i="1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Georgia" panose="02040502050405020303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latin typeface="Georgia" panose="020405020504050203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ABBB-B349-D68A-6DB0-69BC00B1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B24917-E013-7F75-9173-910DD6772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7" t="26937" r="79224" b="20710"/>
          <a:stretch/>
        </p:blipFill>
        <p:spPr>
          <a:xfrm>
            <a:off x="2537081" y="114300"/>
            <a:ext cx="7117839" cy="6629400"/>
          </a:xfrm>
          <a:ln w="381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8330A3-71EC-7A5B-A043-ECA08F65428A}"/>
                  </a:ext>
                </a:extLst>
              </p14:cNvPr>
              <p14:cNvContentPartPr/>
              <p14:nvPr/>
            </p14:nvContentPartPr>
            <p14:xfrm>
              <a:off x="2807704" y="4290311"/>
              <a:ext cx="6273720" cy="100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8330A3-71EC-7A5B-A043-ECA08F6542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3704" y="4182311"/>
                <a:ext cx="6381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5A63973-64C4-FB90-C267-5DA9EE8DB5A7}"/>
                  </a:ext>
                </a:extLst>
              </p14:cNvPr>
              <p14:cNvContentPartPr/>
              <p14:nvPr/>
            </p14:nvContentPartPr>
            <p14:xfrm>
              <a:off x="2861704" y="4453031"/>
              <a:ext cx="5231160" cy="130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5A63973-64C4-FB90-C267-5DA9EE8DB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7704" y="4345391"/>
                <a:ext cx="53388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BE1656-3945-84E7-F4B4-2EF8F527A0FA}"/>
                  </a:ext>
                </a:extLst>
              </p14:cNvPr>
              <p14:cNvContentPartPr/>
              <p14:nvPr/>
            </p14:nvContentPartPr>
            <p14:xfrm>
              <a:off x="3807784" y="5260511"/>
              <a:ext cx="5255280" cy="131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BE1656-3945-84E7-F4B4-2EF8F527A0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4144" y="5152871"/>
                <a:ext cx="5362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823485-3DAB-EC2E-64E6-3C3AD89B8A5D}"/>
                  </a:ext>
                </a:extLst>
              </p14:cNvPr>
              <p14:cNvContentPartPr/>
              <p14:nvPr/>
            </p14:nvContentPartPr>
            <p14:xfrm>
              <a:off x="2839744" y="5474711"/>
              <a:ext cx="1555200" cy="37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823485-3DAB-EC2E-64E6-3C3AD89B8A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5744" y="5367071"/>
                <a:ext cx="166284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94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AF9F-0E71-22E8-756B-6600CDAA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LGBTQ+ People: Phrasing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EB2E-6224-6793-1754-05D41618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5339" cy="435133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I study the Economics of LGBTQ+ individuals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Occasionally “</a:t>
            </a:r>
            <a:r>
              <a:rPr lang="en-US" b="1" dirty="0">
                <a:latin typeface="Georgia" panose="02040502050405020303" pitchFamily="18" charset="0"/>
              </a:rPr>
              <a:t>SGM”</a:t>
            </a:r>
            <a:r>
              <a:rPr lang="en-US" dirty="0">
                <a:latin typeface="Georgia" panose="02040502050405020303" pitchFamily="18" charset="0"/>
              </a:rPr>
              <a:t> will be used in academic settings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Sexual and/or Gender Minority Individuals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Informally and amongst allies, “</a:t>
            </a:r>
            <a:r>
              <a:rPr lang="en-US" b="1" dirty="0">
                <a:latin typeface="Georgia" panose="02040502050405020303" pitchFamily="18" charset="0"/>
              </a:rPr>
              <a:t>queer</a:t>
            </a:r>
            <a:r>
              <a:rPr lang="en-US" dirty="0">
                <a:latin typeface="Georgia" panose="02040502050405020303" pitchFamily="18" charset="0"/>
              </a:rPr>
              <a:t>” is occasionally used as a substitute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0417A-98F6-F0E5-4F4C-A69F0499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91" y="1645051"/>
            <a:ext cx="3785109" cy="3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9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E6A8-3DD4-F83D-F81F-6A7B0720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CEEFB0-C891-E5DA-B54E-EC3A6C241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35" t="20920" r="61833" b="14698"/>
          <a:stretch/>
        </p:blipFill>
        <p:spPr>
          <a:xfrm>
            <a:off x="2575302" y="0"/>
            <a:ext cx="7041396" cy="6629400"/>
          </a:xfrm>
          <a:ln w="381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D57B9D-4A68-C4AE-734C-3A185E54BB92}"/>
                  </a:ext>
                </a:extLst>
              </p14:cNvPr>
              <p14:cNvContentPartPr/>
              <p14:nvPr/>
            </p14:nvContentPartPr>
            <p14:xfrm>
              <a:off x="6788224" y="4786751"/>
              <a:ext cx="2549520" cy="8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D57B9D-4A68-C4AE-734C-3A185E54BB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4224" y="4678751"/>
                <a:ext cx="2657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67DFB6-A3D0-30DA-0F58-F68C1365D7FB}"/>
                  </a:ext>
                </a:extLst>
              </p14:cNvPr>
              <p14:cNvContentPartPr/>
              <p14:nvPr/>
            </p14:nvContentPartPr>
            <p14:xfrm>
              <a:off x="2958184" y="5066471"/>
              <a:ext cx="4287240" cy="9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67DFB6-A3D0-30DA-0F58-F68C1365D7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4184" y="4958831"/>
                <a:ext cx="439488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280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7032-ADD3-A682-C70F-315911A3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lines and dots&#10;&#10;Description automatically generated">
            <a:extLst>
              <a:ext uri="{FF2B5EF4-FFF2-40B4-BE49-F238E27FC236}">
                <a16:creationId xmlns:a16="http://schemas.microsoft.com/office/drawing/2014/main" id="{6F27AB1B-CFDE-9119-DFE8-AE37BFFE1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581" y="114300"/>
            <a:ext cx="9378838" cy="6629400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51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D6D4-56EE-26A8-123D-9F29E3D5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D43CA5EC-2D24-BA25-4F2F-86115D677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42" y="114300"/>
            <a:ext cx="8260116" cy="6629400"/>
          </a:xfrm>
          <a:ln w="381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016E09-3D02-A8B8-1CF4-F750E6C5D769}"/>
                  </a:ext>
                </a:extLst>
              </p14:cNvPr>
              <p14:cNvContentPartPr/>
              <p14:nvPr/>
            </p14:nvContentPartPr>
            <p14:xfrm>
              <a:off x="9305344" y="3968831"/>
              <a:ext cx="661320" cy="43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016E09-3D02-A8B8-1CF4-F750E6C5D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1704" y="3860831"/>
                <a:ext cx="768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85D159-4E98-874A-1145-031571E9CE52}"/>
                  </a:ext>
                </a:extLst>
              </p14:cNvPr>
              <p14:cNvContentPartPr/>
              <p14:nvPr/>
            </p14:nvContentPartPr>
            <p14:xfrm>
              <a:off x="4754584" y="4194551"/>
              <a:ext cx="5176800" cy="55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85D159-4E98-874A-1145-031571E9CE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0944" y="4086551"/>
                <a:ext cx="52844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D3E880-E850-4727-0AD8-5E3F1ECFF554}"/>
                  </a:ext>
                </a:extLst>
              </p14:cNvPr>
              <p14:cNvContentPartPr/>
              <p14:nvPr/>
            </p14:nvContentPartPr>
            <p14:xfrm>
              <a:off x="4765384" y="4366991"/>
              <a:ext cx="3592440" cy="130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D3E880-E850-4727-0AD8-5E3F1ECFF5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1384" y="4259351"/>
                <a:ext cx="37000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CFED44-D790-0DFE-7159-6EC3F867B3FB}"/>
                  </a:ext>
                </a:extLst>
              </p14:cNvPr>
              <p14:cNvContentPartPr/>
              <p14:nvPr/>
            </p14:nvContentPartPr>
            <p14:xfrm>
              <a:off x="8154424" y="5131271"/>
              <a:ext cx="1835280" cy="108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CFED44-D790-0DFE-7159-6EC3F867B3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00424" y="5023271"/>
                <a:ext cx="19429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F50417-F656-48D6-6095-0283473E6FC5}"/>
                  </a:ext>
                </a:extLst>
              </p14:cNvPr>
              <p14:cNvContentPartPr/>
              <p14:nvPr/>
            </p14:nvContentPartPr>
            <p14:xfrm>
              <a:off x="4787344" y="5313431"/>
              <a:ext cx="5171400" cy="151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F50417-F656-48D6-6095-0283473E6F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3344" y="5205791"/>
                <a:ext cx="52790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9A776F-3BA0-0343-82B5-62B3731513D8}"/>
                  </a:ext>
                </a:extLst>
              </p14:cNvPr>
              <p14:cNvContentPartPr/>
              <p14:nvPr/>
            </p14:nvContentPartPr>
            <p14:xfrm>
              <a:off x="4819384" y="5570831"/>
              <a:ext cx="2733840" cy="57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9A776F-3BA0-0343-82B5-62B3731513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65384" y="5462831"/>
                <a:ext cx="284148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89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CBFD-69D7-3F29-0CFD-9B912720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A8A425-E9DC-6F70-B568-BAA3A89F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681A1E5-09FA-1023-A266-22B9C41CD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43" b="10963"/>
          <a:stretch/>
        </p:blipFill>
        <p:spPr>
          <a:xfrm>
            <a:off x="609600" y="964673"/>
            <a:ext cx="10972800" cy="49286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73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1C25-BF83-EC67-71BA-B2750839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4C2F-7A6E-D02D-FE89-CA7F7760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9122919-B328-45A7-EFBE-86155FDD1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30"/>
          <a:stretch/>
        </p:blipFill>
        <p:spPr>
          <a:xfrm>
            <a:off x="609600" y="1071982"/>
            <a:ext cx="10972800" cy="47140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175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E5A0-32AA-A60E-0DE9-217327D7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195A-0658-659F-5220-034F2ABDE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Thank you!</a:t>
            </a:r>
          </a:p>
          <a:p>
            <a:r>
              <a:rPr lang="en-US" dirty="0">
                <a:latin typeface="Georgia" panose="02040502050405020303" pitchFamily="18" charset="0"/>
                <a:hlinkClick r:id="rId2"/>
              </a:rPr>
              <a:t>joshua.martin@vanderbilt.edu</a:t>
            </a:r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6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AF9F-0E71-22E8-756B-6600CDAA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LGBTQ+ People are at the Center of Major Social Policy Debates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EB2E-6224-6793-1754-05D416180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About marriage, employment, healthcare, etc.</a:t>
            </a:r>
          </a:p>
        </p:txBody>
      </p:sp>
    </p:spTree>
    <p:extLst>
      <p:ext uri="{BB962C8B-B14F-4D97-AF65-F5344CB8AC3E}">
        <p14:creationId xmlns:p14="http://schemas.microsoft.com/office/powerpoint/2010/main" val="138470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7F88-8DB0-42EB-919F-F20C764FD3E7}"/>
              </a:ext>
            </a:extLst>
          </p:cNvPr>
          <p:cNvSpPr/>
          <p:nvPr/>
        </p:nvSpPr>
        <p:spPr>
          <a:xfrm>
            <a:off x="6629400" y="1524001"/>
            <a:ext cx="1143000" cy="255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8285FE21-3E81-487C-8756-37721B3A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1"/>
            <a:ext cx="4038600" cy="38385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AFAA3-674F-4A48-87A6-E1473A4209DC}"/>
              </a:ext>
            </a:extLst>
          </p:cNvPr>
          <p:cNvSpPr/>
          <p:nvPr/>
        </p:nvSpPr>
        <p:spPr>
          <a:xfrm>
            <a:off x="6629400" y="1524001"/>
            <a:ext cx="1143000" cy="255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6EC98C01-8E7F-46BF-BD83-2C66255E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1"/>
            <a:ext cx="4038600" cy="38385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11">
            <a:extLst>
              <a:ext uri="{FF2B5EF4-FFF2-40B4-BE49-F238E27FC236}">
                <a16:creationId xmlns:a16="http://schemas.microsoft.com/office/drawing/2014/main" id="{63402844-9836-4C80-B776-CE71CB2B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92213"/>
            <a:ext cx="4065588" cy="54467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9506B4-3DCD-4362-B1D8-25D10590AD68}"/>
              </a:ext>
            </a:extLst>
          </p:cNvPr>
          <p:cNvSpPr/>
          <p:nvPr/>
        </p:nvSpPr>
        <p:spPr>
          <a:xfrm>
            <a:off x="6629400" y="1524001"/>
            <a:ext cx="1143000" cy="255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6387" name="Picture 2">
            <a:extLst>
              <a:ext uri="{FF2B5EF4-FFF2-40B4-BE49-F238E27FC236}">
                <a16:creationId xmlns:a16="http://schemas.microsoft.com/office/drawing/2014/main" id="{F9A0009B-CEF3-4BC7-B4C2-B8D297B4C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1"/>
            <a:ext cx="4038600" cy="38385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11">
            <a:extLst>
              <a:ext uri="{FF2B5EF4-FFF2-40B4-BE49-F238E27FC236}">
                <a16:creationId xmlns:a16="http://schemas.microsoft.com/office/drawing/2014/main" id="{FB3C7DC7-35E5-428E-97CC-B0D775A00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92213"/>
            <a:ext cx="4065588" cy="54467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13">
            <a:extLst>
              <a:ext uri="{FF2B5EF4-FFF2-40B4-BE49-F238E27FC236}">
                <a16:creationId xmlns:a16="http://schemas.microsoft.com/office/drawing/2014/main" id="{9611EF48-7FC7-4107-9505-B64DF3CBA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381001"/>
            <a:ext cx="4065588" cy="602297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B55F78-DB73-4163-A23A-459CBE587F98}"/>
              </a:ext>
            </a:extLst>
          </p:cNvPr>
          <p:cNvSpPr/>
          <p:nvPr/>
        </p:nvSpPr>
        <p:spPr>
          <a:xfrm>
            <a:off x="6629400" y="1524001"/>
            <a:ext cx="1143000" cy="255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E6FA147A-17EE-49C4-9F58-E85558E35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1"/>
            <a:ext cx="4038600" cy="38385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11">
            <a:extLst>
              <a:ext uri="{FF2B5EF4-FFF2-40B4-BE49-F238E27FC236}">
                <a16:creationId xmlns:a16="http://schemas.microsoft.com/office/drawing/2014/main" id="{3A34F2B3-C818-4828-A4D5-96009446E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92213"/>
            <a:ext cx="4065588" cy="54467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13">
            <a:extLst>
              <a:ext uri="{FF2B5EF4-FFF2-40B4-BE49-F238E27FC236}">
                <a16:creationId xmlns:a16="http://schemas.microsoft.com/office/drawing/2014/main" id="{6BC48619-0D2C-4E93-AD7A-076D5E858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381001"/>
            <a:ext cx="4065588" cy="602297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9">
            <a:extLst>
              <a:ext uri="{FF2B5EF4-FFF2-40B4-BE49-F238E27FC236}">
                <a16:creationId xmlns:a16="http://schemas.microsoft.com/office/drawing/2014/main" id="{9F167F5A-4A72-4715-9947-DBBB333DB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1" y="1293813"/>
            <a:ext cx="3495675" cy="5370512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1452</Words>
  <Application>Microsoft Office PowerPoint</Application>
  <PresentationFormat>Widescreen</PresentationFormat>
  <Paragraphs>276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Georgia</vt:lpstr>
      <vt:lpstr>Wingdings</vt:lpstr>
      <vt:lpstr>Office Theme</vt:lpstr>
      <vt:lpstr>Guest Lecture:  Vanderbilt LGBTQ+ Policy Lab and How Economists Think About LGBTQ+ People  Josh Martin (he/him) Postdoctoral Researcher Vanderbilt LGBTQ+ Policy Lab Center for Research on Inequality &amp; Health  GSS 1160 Sex &amp; Society March 4, 2024</vt:lpstr>
      <vt:lpstr>PowerPoint Presentation</vt:lpstr>
      <vt:lpstr>PowerPoint Presentation</vt:lpstr>
      <vt:lpstr>LGBTQ+ People: Phrasing</vt:lpstr>
      <vt:lpstr>LGBTQ+ People are at the Center of Major Social Policy Debates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Vanderbilt LGBTQ+ Policy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about the Policy Lab?</vt:lpstr>
      <vt:lpstr>How Economists Think About Sexual Orientation and Gender Identity</vt:lpstr>
      <vt:lpstr>Roadmap</vt:lpstr>
      <vt:lpstr>Theory: What does economic theory tell us about LGBTQ+ people?</vt:lpstr>
      <vt:lpstr>Data: How do we know what we know about LGBTQ+ people?</vt:lpstr>
      <vt:lpstr>Data: How do we know what we know about LGBTQ+ people?</vt:lpstr>
      <vt:lpstr>Data: How do we know what we know about LGBTQ+ people?</vt:lpstr>
      <vt:lpstr>Data: How do we know what we know about LGBTQ+ people?</vt:lpstr>
      <vt:lpstr>PowerPoint Presentation</vt:lpstr>
      <vt:lpstr>PowerPoint Presentation</vt:lpstr>
      <vt:lpstr>LGBTQ+ population skews young</vt:lpstr>
      <vt:lpstr>What the data show: LGB</vt:lpstr>
      <vt:lpstr>What the data show: T/NB</vt:lpstr>
      <vt:lpstr>Why you might 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Outcomes for Transgender People and  Other Gender Minorities in the United States:  First Estimates from a Nationally Representative Sample</dc:title>
  <dc:creator>Max Lee</dc:creator>
  <cp:lastModifiedBy>Martin, Joshua</cp:lastModifiedBy>
  <cp:revision>83</cp:revision>
  <dcterms:created xsi:type="dcterms:W3CDTF">2022-01-14T20:44:52Z</dcterms:created>
  <dcterms:modified xsi:type="dcterms:W3CDTF">2024-03-04T03:06:57Z</dcterms:modified>
</cp:coreProperties>
</file>